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8" r:id="rId2"/>
    <p:sldId id="260" r:id="rId3"/>
    <p:sldId id="261" r:id="rId4"/>
    <p:sldId id="264" r:id="rId5"/>
    <p:sldId id="263" r:id="rId6"/>
    <p:sldId id="262" r:id="rId7"/>
    <p:sldId id="265" r:id="rId8"/>
    <p:sldId id="257" r:id="rId9"/>
    <p:sldId id="267" r:id="rId10"/>
    <p:sldId id="266" r:id="rId11"/>
    <p:sldId id="269" r:id="rId12"/>
  </p:sldIdLst>
  <p:sldSz cx="6858000" cy="9144000" type="screen4x3"/>
  <p:notesSz cx="938847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884" y="-54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68339" cy="356357"/>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5317963" y="1"/>
            <a:ext cx="4068339" cy="356357"/>
          </a:xfrm>
          <a:prstGeom prst="rect">
            <a:avLst/>
          </a:prstGeom>
        </p:spPr>
        <p:txBody>
          <a:bodyPr vert="horz" lIns="94229" tIns="47114" rIns="94229" bIns="47114" rtlCol="0"/>
          <a:lstStyle>
            <a:lvl1pPr algn="r">
              <a:defRPr sz="1200"/>
            </a:lvl1pPr>
          </a:lstStyle>
          <a:p>
            <a:fld id="{1A987396-20EC-477C-8966-42FF37539E7C}" type="datetimeFigureOut">
              <a:rPr lang="en-US" smtClean="0"/>
              <a:t>8/26/2018</a:t>
            </a:fld>
            <a:endParaRPr lang="en-US"/>
          </a:p>
        </p:txBody>
      </p:sp>
      <p:sp>
        <p:nvSpPr>
          <p:cNvPr id="4" name="Footer Placeholder 3"/>
          <p:cNvSpPr>
            <a:spLocks noGrp="1"/>
          </p:cNvSpPr>
          <p:nvPr>
            <p:ph type="ftr" sz="quarter" idx="2"/>
          </p:nvPr>
        </p:nvSpPr>
        <p:spPr>
          <a:xfrm>
            <a:off x="0"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317963" y="6746119"/>
            <a:ext cx="4068339" cy="356356"/>
          </a:xfrm>
          <a:prstGeom prst="rect">
            <a:avLst/>
          </a:prstGeom>
        </p:spPr>
        <p:txBody>
          <a:bodyPr vert="horz" lIns="94229" tIns="47114" rIns="94229" bIns="47114" rtlCol="0" anchor="b"/>
          <a:lstStyle>
            <a:lvl1pPr algn="r">
              <a:defRPr sz="1200"/>
            </a:lvl1pPr>
          </a:lstStyle>
          <a:p>
            <a:fld id="{F17705F0-21BF-42A4-BA27-0620E22C77C6}" type="slidenum">
              <a:rPr lang="en-US" smtClean="0"/>
              <a:t>‹#›</a:t>
            </a:fld>
            <a:endParaRPr lang="en-US"/>
          </a:p>
        </p:txBody>
      </p:sp>
    </p:spTree>
    <p:extLst>
      <p:ext uri="{BB962C8B-B14F-4D97-AF65-F5344CB8AC3E}">
        <p14:creationId xmlns:p14="http://schemas.microsoft.com/office/powerpoint/2010/main" val="240557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68339" cy="356357"/>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5317963" y="1"/>
            <a:ext cx="4068339" cy="356357"/>
          </a:xfrm>
          <a:prstGeom prst="rect">
            <a:avLst/>
          </a:prstGeom>
        </p:spPr>
        <p:txBody>
          <a:bodyPr vert="horz" lIns="94229" tIns="47114" rIns="94229" bIns="47114" rtlCol="0"/>
          <a:lstStyle>
            <a:lvl1pPr algn="r">
              <a:defRPr sz="1200"/>
            </a:lvl1pPr>
          </a:lstStyle>
          <a:p>
            <a:fld id="{66641129-650A-4713-8027-F69F71A025AB}" type="datetimeFigureOut">
              <a:rPr lang="en-US" smtClean="0"/>
              <a:t>8/26/2018</a:t>
            </a:fld>
            <a:endParaRPr lang="en-US"/>
          </a:p>
        </p:txBody>
      </p:sp>
      <p:sp>
        <p:nvSpPr>
          <p:cNvPr id="4" name="Slide Image Placeholder 3"/>
          <p:cNvSpPr>
            <a:spLocks noGrp="1" noRot="1" noChangeAspect="1"/>
          </p:cNvSpPr>
          <p:nvPr>
            <p:ph type="sldImg" idx="2"/>
          </p:nvPr>
        </p:nvSpPr>
        <p:spPr>
          <a:xfrm>
            <a:off x="3795713" y="887413"/>
            <a:ext cx="1797050" cy="2397125"/>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938848" y="3418066"/>
            <a:ext cx="7510780" cy="2796600"/>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5317963" y="6746119"/>
            <a:ext cx="4068339" cy="356356"/>
          </a:xfrm>
          <a:prstGeom prst="rect">
            <a:avLst/>
          </a:prstGeom>
        </p:spPr>
        <p:txBody>
          <a:bodyPr vert="horz" lIns="94229" tIns="47114" rIns="94229" bIns="47114" rtlCol="0" anchor="b"/>
          <a:lstStyle>
            <a:lvl1pPr algn="r">
              <a:defRPr sz="1200"/>
            </a:lvl1pPr>
          </a:lstStyle>
          <a:p>
            <a:fld id="{9DC0EF31-CBB4-4476-9E90-54F6BEBA8C8E}" type="slidenum">
              <a:rPr lang="en-US" smtClean="0"/>
              <a:t>‹#›</a:t>
            </a:fld>
            <a:endParaRPr lang="en-US"/>
          </a:p>
        </p:txBody>
      </p:sp>
    </p:spTree>
    <p:extLst>
      <p:ext uri="{BB962C8B-B14F-4D97-AF65-F5344CB8AC3E}">
        <p14:creationId xmlns:p14="http://schemas.microsoft.com/office/powerpoint/2010/main" val="192033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D39DB-653E-4D33-B76B-E8F42FEA190E}" type="slidenum">
              <a:rPr lang="en-US" smtClean="0"/>
              <a:t>1</a:t>
            </a:fld>
            <a:endParaRPr lang="en-US"/>
          </a:p>
        </p:txBody>
      </p:sp>
    </p:spTree>
    <p:extLst>
      <p:ext uri="{BB962C8B-B14F-4D97-AF65-F5344CB8AC3E}">
        <p14:creationId xmlns:p14="http://schemas.microsoft.com/office/powerpoint/2010/main" val="213801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D0FFBC-D788-47DD-BD64-B13F7CDF7DD0}" type="datetimeFigureOut">
              <a:rPr lang="en-US" smtClean="0"/>
              <a:pPr/>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0FFBC-D788-47DD-BD64-B13F7CDF7DD0}" type="datetimeFigureOut">
              <a:rPr lang="en-US" smtClean="0"/>
              <a:pPr/>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0FFBC-D788-47DD-BD64-B13F7CDF7DD0}" type="datetimeFigureOut">
              <a:rPr lang="en-US" smtClean="0"/>
              <a:pPr/>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0FFBC-D788-47DD-BD64-B13F7CDF7DD0}" type="datetimeFigureOut">
              <a:rPr lang="en-US" smtClean="0"/>
              <a:pPr/>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D0FFBC-D788-47DD-BD64-B13F7CDF7DD0}" type="datetimeFigureOut">
              <a:rPr lang="en-US" smtClean="0"/>
              <a:pPr/>
              <a:t>8/26/2018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D0FFBC-D788-47DD-BD64-B13F7CDF7DD0}" type="datetimeFigureOut">
              <a:rPr lang="en-US" smtClean="0"/>
              <a:pPr/>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D0FFBC-D788-47DD-BD64-B13F7CDF7DD0}" type="datetimeFigureOut">
              <a:rPr lang="en-US" smtClean="0"/>
              <a:pPr/>
              <a:t>8/26/2018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D0FFBC-D788-47DD-BD64-B13F7CDF7DD0}" type="datetimeFigureOut">
              <a:rPr lang="en-US" smtClean="0"/>
              <a:pPr/>
              <a:t>8/26/2018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0FFBC-D788-47DD-BD64-B13F7CDF7DD0}" type="datetimeFigureOut">
              <a:rPr lang="en-US" smtClean="0"/>
              <a:pPr/>
              <a:t>8/26/2018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D0FFBC-D788-47DD-BD64-B13F7CDF7DD0}" type="datetimeFigureOut">
              <a:rPr lang="en-US" smtClean="0"/>
              <a:pPr/>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D0FFBC-D788-47DD-BD64-B13F7CDF7DD0}" type="datetimeFigureOut">
              <a:rPr lang="en-US" smtClean="0"/>
              <a:pPr/>
              <a:t>8/26/2018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A96B9-2097-4597-B767-E15852356A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D0FFBC-D788-47DD-BD64-B13F7CDF7DD0}" type="datetimeFigureOut">
              <a:rPr lang="en-US" smtClean="0"/>
              <a:pPr/>
              <a:t>8/26/2018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64A96B9-2097-4597-B767-E15852356A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schonourclasswebsite.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donerschoose.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a.co/dXsKrXv" TargetMode="External"/><Relationship Id="rId2" Type="http://schemas.openxmlformats.org/officeDocument/2006/relationships/hyperlink" Target="msfishersclasswebsite.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2.bp.blogspot.com/-rQXdrjsnRzw/TbCuTG9MBvI/AAAAAAAALBY/bdtfezS5PW8/s200/pencil.png"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283" y="430306"/>
            <a:ext cx="6252882" cy="8296852"/>
          </a:xfrm>
          <a:prstGeom prst="rect">
            <a:avLst/>
          </a:prstGeom>
        </p:spPr>
      </p:pic>
      <p:sp>
        <p:nvSpPr>
          <p:cNvPr id="5" name="TextBox 4"/>
          <p:cNvSpPr txBox="1"/>
          <p:nvPr/>
        </p:nvSpPr>
        <p:spPr>
          <a:xfrm>
            <a:off x="293460" y="3269594"/>
            <a:ext cx="6252882" cy="923330"/>
          </a:xfrm>
          <a:prstGeom prst="rect">
            <a:avLst/>
          </a:prstGeom>
          <a:noFill/>
        </p:spPr>
        <p:txBody>
          <a:bodyPr wrap="square" rtlCol="0">
            <a:spAutoFit/>
          </a:bodyPr>
          <a:lstStyle/>
          <a:p>
            <a:pPr algn="ctr"/>
            <a:r>
              <a:rPr lang="en-US" sz="5400" b="1" spc="265" dirty="0">
                <a:ln>
                  <a:solidFill>
                    <a:sysClr val="windowText" lastClr="000000"/>
                  </a:solidFill>
                </a:ln>
                <a:solidFill>
                  <a:srgbClr val="33CC33"/>
                </a:solidFill>
                <a:latin typeface="Arial Black" panose="020B0A04020102020204" pitchFamily="34" charset="0"/>
              </a:rPr>
              <a:t>2018-2019</a:t>
            </a:r>
          </a:p>
        </p:txBody>
      </p:sp>
      <p:sp>
        <p:nvSpPr>
          <p:cNvPr id="14" name="Rectangle 13"/>
          <p:cNvSpPr/>
          <p:nvPr/>
        </p:nvSpPr>
        <p:spPr>
          <a:xfrm>
            <a:off x="358496" y="684666"/>
            <a:ext cx="6154455" cy="830997"/>
          </a:xfrm>
          <a:prstGeom prst="rect">
            <a:avLst/>
          </a:prstGeom>
        </p:spPr>
        <p:txBody>
          <a:bodyPr wrap="square">
            <a:spAutoFit/>
          </a:bodyPr>
          <a:lstStyle/>
          <a:p>
            <a:pPr lvl="0" algn="ctr"/>
            <a:r>
              <a:rPr lang="en-US" sz="4800" b="1" spc="265" dirty="0" smtClean="0">
                <a:ln>
                  <a:solidFill>
                    <a:sysClr val="windowText" lastClr="000000"/>
                  </a:solidFill>
                </a:ln>
                <a:solidFill>
                  <a:srgbClr val="F4740A"/>
                </a:solidFill>
                <a:latin typeface="Arial Black" panose="020B0A04020102020204" pitchFamily="34" charset="0"/>
              </a:rPr>
              <a:t>Mrs</a:t>
            </a:r>
            <a:r>
              <a:rPr lang="en-US" sz="4800" b="1" spc="265" dirty="0">
                <a:ln>
                  <a:solidFill>
                    <a:sysClr val="windowText" lastClr="000000"/>
                  </a:solidFill>
                </a:ln>
                <a:solidFill>
                  <a:srgbClr val="F4740A"/>
                </a:solidFill>
                <a:latin typeface="Arial Black" panose="020B0A04020102020204" pitchFamily="34" charset="0"/>
              </a:rPr>
              <a:t>. </a:t>
            </a:r>
            <a:r>
              <a:rPr lang="en-US" sz="4800" b="1" spc="265" dirty="0" err="1" smtClean="0">
                <a:ln>
                  <a:solidFill>
                    <a:sysClr val="windowText" lastClr="000000"/>
                  </a:solidFill>
                </a:ln>
                <a:solidFill>
                  <a:srgbClr val="F4740A"/>
                </a:solidFill>
                <a:latin typeface="Arial Black" panose="020B0A04020102020204" pitchFamily="34" charset="0"/>
              </a:rPr>
              <a:t>Schonour’s</a:t>
            </a:r>
            <a:r>
              <a:rPr lang="en-US" sz="4800" b="1" spc="265" dirty="0" smtClean="0">
                <a:ln>
                  <a:solidFill>
                    <a:sysClr val="windowText" lastClr="000000"/>
                  </a:solidFill>
                </a:ln>
                <a:solidFill>
                  <a:srgbClr val="F4740A"/>
                </a:solidFill>
                <a:latin typeface="Arial Black" panose="020B0A04020102020204" pitchFamily="34" charset="0"/>
              </a:rPr>
              <a:t> </a:t>
            </a:r>
            <a:endParaRPr lang="en-US" sz="4800" b="1" spc="265" dirty="0">
              <a:ln>
                <a:solidFill>
                  <a:sysClr val="windowText" lastClr="000000"/>
                </a:solidFill>
              </a:ln>
              <a:solidFill>
                <a:srgbClr val="F4740A"/>
              </a:solidFill>
              <a:latin typeface="Arial Black" panose="020B0A04020102020204" pitchFamily="34" charset="0"/>
            </a:endParaRPr>
          </a:p>
        </p:txBody>
      </p:sp>
      <p:sp>
        <p:nvSpPr>
          <p:cNvPr id="12" name="TextBox 11"/>
          <p:cNvSpPr txBox="1"/>
          <p:nvPr/>
        </p:nvSpPr>
        <p:spPr>
          <a:xfrm>
            <a:off x="995082" y="1401795"/>
            <a:ext cx="4881282" cy="2015936"/>
          </a:xfrm>
          <a:prstGeom prst="rect">
            <a:avLst/>
          </a:prstGeom>
          <a:noFill/>
        </p:spPr>
        <p:txBody>
          <a:bodyPr wrap="square" rtlCol="0">
            <a:spAutoFit/>
          </a:bodyPr>
          <a:lstStyle/>
          <a:p>
            <a:pPr algn="ctr">
              <a:lnSpc>
                <a:spcPts val="7500"/>
              </a:lnSpc>
            </a:pPr>
            <a:r>
              <a:rPr lang="en-US" sz="6000" b="1" dirty="0">
                <a:ln>
                  <a:solidFill>
                    <a:schemeClr val="tx1"/>
                  </a:solidFill>
                </a:ln>
                <a:solidFill>
                  <a:srgbClr val="9148C8"/>
                </a:solidFill>
                <a:latin typeface="Arial Black" panose="020B0A04020102020204" pitchFamily="34" charset="0"/>
              </a:rPr>
              <a:t>Class</a:t>
            </a:r>
          </a:p>
          <a:p>
            <a:pPr algn="ctr">
              <a:lnSpc>
                <a:spcPts val="7500"/>
              </a:lnSpc>
            </a:pPr>
            <a:r>
              <a:rPr lang="en-US" sz="6000" b="1" dirty="0">
                <a:ln>
                  <a:solidFill>
                    <a:schemeClr val="tx1"/>
                  </a:solidFill>
                </a:ln>
                <a:solidFill>
                  <a:srgbClr val="9148C8"/>
                </a:solidFill>
                <a:latin typeface="Arial Black" panose="020B0A04020102020204" pitchFamily="34" charset="0"/>
              </a:rPr>
              <a:t>Handbook</a:t>
            </a:r>
          </a:p>
        </p:txBody>
      </p:sp>
      <p:pic>
        <p:nvPicPr>
          <p:cNvPr id="2050" name="Picture 2"/>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7200"/>
                    </a14:imgEffect>
                  </a14:imgLayer>
                </a14:imgProps>
              </a:ext>
              <a:ext uri="{28A0092B-C50C-407E-A947-70E740481C1C}">
                <a14:useLocalDpi xmlns:a14="http://schemas.microsoft.com/office/drawing/2010/main" val="0"/>
              </a:ext>
            </a:extLst>
          </a:blip>
          <a:srcRect/>
          <a:stretch>
            <a:fillRect/>
          </a:stretch>
        </p:blipFill>
        <p:spPr bwMode="auto">
          <a:xfrm>
            <a:off x="846955" y="4504765"/>
            <a:ext cx="5298561" cy="3289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840589" y="7997061"/>
            <a:ext cx="5158627" cy="418256"/>
          </a:xfrm>
          <a:prstGeom prst="rect">
            <a:avLst/>
          </a:prstGeom>
          <a:noFill/>
        </p:spPr>
        <p:txBody>
          <a:bodyPr wrap="square" rtlCol="0">
            <a:spAutoFit/>
          </a:bodyPr>
          <a:lstStyle/>
          <a:p>
            <a:pPr algn="ctr"/>
            <a:r>
              <a:rPr lang="en-US" sz="2118" spc="265" dirty="0">
                <a:ln>
                  <a:solidFill>
                    <a:sysClr val="windowText" lastClr="000000"/>
                  </a:solidFill>
                </a:ln>
                <a:latin typeface="KG When Oceans Rise" panose="02000506000000020003" pitchFamily="2" charset="0"/>
                <a:cs typeface="Times New Roman" panose="02020603050405020304" pitchFamily="18" charset="0"/>
              </a:rPr>
              <a:t>Name</a:t>
            </a:r>
            <a:r>
              <a:rPr lang="en-US" sz="2118" dirty="0">
                <a:ln>
                  <a:solidFill>
                    <a:sysClr val="windowText" lastClr="000000"/>
                  </a:solidFill>
                </a:ln>
                <a:latin typeface="Times New Roman" panose="02020603050405020304" pitchFamily="18" charset="0"/>
                <a:cs typeface="Times New Roman" panose="02020603050405020304" pitchFamily="18" charset="0"/>
              </a:rPr>
              <a:t> </a:t>
            </a:r>
            <a:r>
              <a:rPr lang="en-US" sz="971" dirty="0">
                <a:ln>
                  <a:solidFill>
                    <a:sysClr val="windowText" lastClr="000000"/>
                  </a:solidFill>
                </a:ln>
                <a:latin typeface="Arial" panose="020B0604020202020204" pitchFamily="34" charset="0"/>
                <a:cs typeface="Arial" panose="020B0604020202020204" pitchFamily="34" charset="0"/>
              </a:rPr>
              <a:t>_____________________________________</a:t>
            </a:r>
            <a:endParaRPr lang="en-US" sz="1588" dirty="0">
              <a:ln>
                <a:solidFill>
                  <a:sysClr val="windowText" lastClr="000000"/>
                </a:solidFill>
              </a:ln>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8331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6705600" cy="9144000"/>
          </a:xfrm>
        </p:spPr>
        <p:txBody>
          <a:bodyPr>
            <a:normAutofit fontScale="32500" lnSpcReduction="20000"/>
          </a:bodyPr>
          <a:lstStyle/>
          <a:p>
            <a:pPr marL="0" indent="0" algn="ctr">
              <a:buNone/>
            </a:pPr>
            <a:r>
              <a:rPr lang="en-US" sz="5100" b="1" dirty="0">
                <a:latin typeface="Comic Sans MS" panose="030F0702030302020204" pitchFamily="66" charset="0"/>
              </a:rPr>
              <a:t>Classroom Economy in Room 219</a:t>
            </a:r>
          </a:p>
          <a:p>
            <a:pPr marL="0" indent="0">
              <a:buNone/>
            </a:pPr>
            <a:endParaRPr lang="en-US" sz="2300" b="1" dirty="0">
              <a:latin typeface="Comic Sans MS" panose="030F0702030302020204" pitchFamily="66" charset="0"/>
            </a:endParaRPr>
          </a:p>
          <a:p>
            <a:pPr marL="0" indent="0">
              <a:buNone/>
            </a:pPr>
            <a:r>
              <a:rPr lang="en-US" sz="3400" dirty="0">
                <a:latin typeface="Comic Sans MS" panose="030F0702030302020204" pitchFamily="66" charset="0"/>
              </a:rPr>
              <a:t>Dear Parents and/or Guardians,</a:t>
            </a:r>
          </a:p>
          <a:p>
            <a:pPr marL="0" indent="0">
              <a:buNone/>
            </a:pPr>
            <a:r>
              <a:rPr lang="en-US" sz="3400" dirty="0">
                <a:latin typeface="Comic Sans MS" panose="030F0702030302020204" pitchFamily="66" charset="0"/>
              </a:rPr>
              <a:t>We are about to embark on a new and exciting school year! This year your student will be participating in a classroom economy as a part of our behavior management system. Everyone knows that students learn through experience. To understand the economic forces that affect their lives, students have to experience those forces first-hand. Participation in a classroom economy is an experience that students will remember long after they have left the classroom. Throughout the school year students will earn valuable life skills such as: job applications, how to write a check, the exchange of money for goods and services, as well as supply and demand. </a:t>
            </a:r>
          </a:p>
          <a:p>
            <a:pPr marL="0" indent="0">
              <a:buNone/>
            </a:pPr>
            <a:endParaRPr lang="en-US" sz="3400" dirty="0">
              <a:latin typeface="Comic Sans MS" panose="030F0702030302020204" pitchFamily="66" charset="0"/>
            </a:endParaRPr>
          </a:p>
          <a:p>
            <a:pPr marL="0" indent="0">
              <a:buNone/>
            </a:pPr>
            <a:r>
              <a:rPr lang="en-US" sz="3400" dirty="0">
                <a:latin typeface="Comic Sans MS" panose="030F0702030302020204" pitchFamily="66" charset="0"/>
              </a:rPr>
              <a:t>Students will be rewarded for hard work and good character and fined for poor choices. For every debit that the student receives, there will be a consequence. They may spend the money in class auctions throughout the year. I will keep up with each student’s credits/debits using Class Dojo. I will send home a letter about how to sign into Class Dojo with beginning of year packets so that you may keep up with your child’s credits/debits. </a:t>
            </a:r>
          </a:p>
          <a:p>
            <a:pPr marL="0" indent="0">
              <a:buNone/>
            </a:pPr>
            <a:r>
              <a:rPr lang="en-US" dirty="0"/>
              <a:t> </a:t>
            </a:r>
          </a:p>
          <a:p>
            <a:pPr marL="0" indent="0">
              <a:buNone/>
            </a:pPr>
            <a:r>
              <a:rPr lang="en-US" sz="3400" u="sng" dirty="0">
                <a:latin typeface="Comic Sans MS" panose="030F0702030302020204" pitchFamily="66" charset="0"/>
              </a:rPr>
              <a:t>How to earn CREDITS each day/week </a:t>
            </a:r>
            <a:r>
              <a:rPr lang="en-US" sz="3400" u="sng" dirty="0">
                <a:latin typeface="Comic Sans MS" panose="030F0702030302020204" pitchFamily="66" charset="0"/>
                <a:sym typeface="Wingdings" panose="05000000000000000000" pitchFamily="2" charset="2"/>
              </a:rPr>
              <a:t></a:t>
            </a:r>
            <a:endParaRPr lang="en-US" sz="3400" dirty="0">
              <a:latin typeface="Comic Sans MS" panose="030F0702030302020204" pitchFamily="66" charset="0"/>
            </a:endParaRPr>
          </a:p>
          <a:p>
            <a:pPr lvl="0"/>
            <a:r>
              <a:rPr lang="en-US" sz="3400" dirty="0">
                <a:latin typeface="Comic Sans MS" panose="030F0702030302020204" pitchFamily="66" charset="0"/>
              </a:rPr>
              <a:t>Teamwork</a:t>
            </a:r>
          </a:p>
          <a:p>
            <a:pPr lvl="0"/>
            <a:r>
              <a:rPr lang="en-US" sz="3400" dirty="0">
                <a:latin typeface="Comic Sans MS" panose="030F0702030302020204" pitchFamily="66" charset="0"/>
              </a:rPr>
              <a:t>Helping others</a:t>
            </a:r>
          </a:p>
          <a:p>
            <a:pPr lvl="0"/>
            <a:r>
              <a:rPr lang="en-US" sz="3400" dirty="0">
                <a:latin typeface="Comic Sans MS" panose="030F0702030302020204" pitchFamily="66" charset="0"/>
              </a:rPr>
              <a:t>Bringing homework (including agenda) to school </a:t>
            </a:r>
          </a:p>
          <a:p>
            <a:pPr lvl="0"/>
            <a:r>
              <a:rPr lang="en-US" sz="3400" dirty="0">
                <a:latin typeface="Comic Sans MS" panose="030F0702030302020204" pitchFamily="66" charset="0"/>
              </a:rPr>
              <a:t>Being on task</a:t>
            </a:r>
          </a:p>
          <a:p>
            <a:pPr lvl="0"/>
            <a:r>
              <a:rPr lang="en-US" sz="3400" dirty="0">
                <a:latin typeface="Comic Sans MS" panose="030F0702030302020204" pitchFamily="66" charset="0"/>
              </a:rPr>
              <a:t>Participation</a:t>
            </a:r>
          </a:p>
          <a:p>
            <a:pPr lvl="0"/>
            <a:r>
              <a:rPr lang="en-US" sz="3400" dirty="0">
                <a:latin typeface="Comic Sans MS" panose="030F0702030302020204" pitchFamily="66" charset="0"/>
              </a:rPr>
              <a:t>Persistence</a:t>
            </a:r>
          </a:p>
          <a:p>
            <a:pPr lvl="0"/>
            <a:r>
              <a:rPr lang="en-US" sz="3400" dirty="0">
                <a:latin typeface="Comic Sans MS" panose="030F0702030302020204" pitchFamily="66" charset="0"/>
              </a:rPr>
              <a:t>Shows above and beyond character (Teacher Discretion)</a:t>
            </a:r>
          </a:p>
          <a:p>
            <a:pPr lvl="0"/>
            <a:r>
              <a:rPr lang="en-US" sz="3400" dirty="0">
                <a:latin typeface="Comic Sans MS" panose="030F0702030302020204" pitchFamily="66" charset="0"/>
              </a:rPr>
              <a:t>Appropriate hallway behavior</a:t>
            </a:r>
          </a:p>
          <a:p>
            <a:pPr lvl="0"/>
            <a:r>
              <a:rPr lang="en-US" sz="3400" dirty="0">
                <a:latin typeface="Comic Sans MS" panose="030F0702030302020204" pitchFamily="66" charset="0"/>
              </a:rPr>
              <a:t>Demonstrating good behavior in CONNECT classes</a:t>
            </a:r>
          </a:p>
          <a:p>
            <a:pPr lvl="0"/>
            <a:r>
              <a:rPr lang="en-US" sz="3400" dirty="0">
                <a:latin typeface="Comic Sans MS" panose="030F0702030302020204" pitchFamily="66" charset="0"/>
              </a:rPr>
              <a:t>Earning OWL Feathers</a:t>
            </a:r>
          </a:p>
          <a:p>
            <a:pPr lvl="0"/>
            <a:r>
              <a:rPr lang="en-US" sz="3400" dirty="0">
                <a:latin typeface="Comic Sans MS" panose="030F0702030302020204" pitchFamily="66" charset="0"/>
              </a:rPr>
              <a:t>Having the most table team points</a:t>
            </a:r>
          </a:p>
          <a:p>
            <a:pPr lvl="0"/>
            <a:r>
              <a:rPr lang="en-US" sz="3400" dirty="0">
                <a:latin typeface="Comic Sans MS" panose="030F0702030302020204" pitchFamily="66" charset="0"/>
              </a:rPr>
              <a:t>Earning 0-1 warnings for the day</a:t>
            </a:r>
          </a:p>
          <a:p>
            <a:pPr marL="0" indent="0">
              <a:buNone/>
            </a:pPr>
            <a:r>
              <a:rPr lang="en-US" sz="3400" dirty="0">
                <a:latin typeface="Comic Sans MS" panose="030F0702030302020204" pitchFamily="66" charset="0"/>
              </a:rPr>
              <a:t> </a:t>
            </a:r>
          </a:p>
          <a:p>
            <a:pPr marL="0" indent="0">
              <a:buNone/>
            </a:pPr>
            <a:r>
              <a:rPr lang="en-US" sz="3400" u="sng" dirty="0">
                <a:latin typeface="Comic Sans MS" panose="030F0702030302020204" pitchFamily="66" charset="0"/>
              </a:rPr>
              <a:t>How to earn DEBITS each day/week </a:t>
            </a:r>
            <a:r>
              <a:rPr lang="en-US" sz="3400" u="sng" dirty="0">
                <a:latin typeface="Comic Sans MS" panose="030F0702030302020204" pitchFamily="66" charset="0"/>
                <a:sym typeface="Wingdings" panose="05000000000000000000" pitchFamily="2" charset="2"/>
              </a:rPr>
              <a:t></a:t>
            </a:r>
            <a:endParaRPr lang="en-US" sz="3400" dirty="0">
              <a:latin typeface="Comic Sans MS" panose="030F0702030302020204" pitchFamily="66" charset="0"/>
            </a:endParaRPr>
          </a:p>
          <a:p>
            <a:pPr lvl="0"/>
            <a:r>
              <a:rPr lang="en-US" sz="3400" dirty="0">
                <a:latin typeface="Comic Sans MS" panose="030F0702030302020204" pitchFamily="66" charset="0"/>
              </a:rPr>
              <a:t>Being disrespectful</a:t>
            </a:r>
          </a:p>
          <a:p>
            <a:pPr lvl="0"/>
            <a:r>
              <a:rPr lang="en-US" sz="3400" dirty="0">
                <a:latin typeface="Comic Sans MS" panose="030F0702030302020204" pitchFamily="66" charset="0"/>
              </a:rPr>
              <a:t>Does not bring in homework (including agenda) to school</a:t>
            </a:r>
          </a:p>
          <a:p>
            <a:pPr lvl="0"/>
            <a:r>
              <a:rPr lang="en-US" sz="3400" dirty="0">
                <a:latin typeface="Comic Sans MS" panose="030F0702030302020204" pitchFamily="66" charset="0"/>
              </a:rPr>
              <a:t>Being off task</a:t>
            </a:r>
          </a:p>
          <a:p>
            <a:pPr lvl="0"/>
            <a:r>
              <a:rPr lang="en-US" sz="3400" dirty="0">
                <a:latin typeface="Comic Sans MS" panose="030F0702030302020204" pitchFamily="66" charset="0"/>
              </a:rPr>
              <a:t>Talking out of turn </a:t>
            </a:r>
          </a:p>
          <a:p>
            <a:pPr lvl="0"/>
            <a:r>
              <a:rPr lang="en-US" sz="3400" dirty="0">
                <a:latin typeface="Comic Sans MS" panose="030F0702030302020204" pitchFamily="66" charset="0"/>
              </a:rPr>
              <a:t>Being unprepared</a:t>
            </a:r>
          </a:p>
          <a:p>
            <a:pPr lvl="0"/>
            <a:r>
              <a:rPr lang="en-US" sz="3400" dirty="0">
                <a:latin typeface="Comic Sans MS" panose="030F0702030302020204" pitchFamily="66" charset="0"/>
              </a:rPr>
              <a:t>Inappropriate hallway behavior</a:t>
            </a:r>
          </a:p>
          <a:p>
            <a:pPr lvl="0"/>
            <a:r>
              <a:rPr lang="en-US" sz="3400" dirty="0">
                <a:latin typeface="Comic Sans MS" panose="030F0702030302020204" pitchFamily="66" charset="0"/>
              </a:rPr>
              <a:t>Misbehaving in CONNECT classes</a:t>
            </a:r>
          </a:p>
          <a:p>
            <a:pPr lvl="0"/>
            <a:r>
              <a:rPr lang="en-US" sz="3400" dirty="0">
                <a:latin typeface="Comic Sans MS" panose="030F0702030302020204" pitchFamily="66" charset="0"/>
              </a:rPr>
              <a:t>Chewing gum</a:t>
            </a:r>
          </a:p>
          <a:p>
            <a:pPr marL="0" indent="0">
              <a:buNone/>
            </a:pPr>
            <a:r>
              <a:rPr lang="en-US" sz="3400" dirty="0">
                <a:latin typeface="Comic Sans MS" panose="030F0702030302020204" pitchFamily="66" charset="0"/>
              </a:rPr>
              <a:t> </a:t>
            </a:r>
          </a:p>
          <a:p>
            <a:pPr marL="0" indent="0">
              <a:buNone/>
            </a:pPr>
            <a:r>
              <a:rPr lang="en-US" sz="3400" u="sng" dirty="0">
                <a:latin typeface="Comic Sans MS" panose="030F0702030302020204" pitchFamily="66" charset="0"/>
              </a:rPr>
              <a:t>Debit Consequences</a:t>
            </a:r>
            <a:endParaRPr lang="en-US" sz="3400" dirty="0">
              <a:latin typeface="Comic Sans MS" panose="030F0702030302020204" pitchFamily="66" charset="0"/>
            </a:endParaRPr>
          </a:p>
          <a:p>
            <a:pPr marL="0" indent="0">
              <a:buNone/>
            </a:pPr>
            <a:r>
              <a:rPr lang="en-US" sz="3400" dirty="0">
                <a:latin typeface="Comic Sans MS" panose="030F0702030302020204" pitchFamily="66" charset="0"/>
              </a:rPr>
              <a:t>1 = First Warning – No consequence</a:t>
            </a:r>
          </a:p>
          <a:p>
            <a:pPr marL="0" indent="0">
              <a:buNone/>
            </a:pPr>
            <a:r>
              <a:rPr lang="en-US" sz="3400" dirty="0">
                <a:latin typeface="Comic Sans MS" panose="030F0702030302020204" pitchFamily="66" charset="0"/>
              </a:rPr>
              <a:t>2 = Confer with teacher – 5 minutes choice laps, debit</a:t>
            </a:r>
          </a:p>
          <a:p>
            <a:pPr marL="0" indent="0">
              <a:buNone/>
            </a:pPr>
            <a:r>
              <a:rPr lang="en-US" sz="3400" dirty="0">
                <a:latin typeface="Comic Sans MS" panose="030F0702030302020204" pitchFamily="66" charset="0"/>
              </a:rPr>
              <a:t>3 = 10 minutes choice laps, additional debit </a:t>
            </a:r>
          </a:p>
          <a:p>
            <a:pPr marL="0" indent="0">
              <a:buNone/>
            </a:pPr>
            <a:r>
              <a:rPr lang="en-US" sz="3400" dirty="0">
                <a:latin typeface="Comic Sans MS" panose="030F0702030302020204" pitchFamily="66" charset="0"/>
              </a:rPr>
              <a:t>4 = 20 minutes choice laps, additional debit, think sheet to be signed by parent</a:t>
            </a:r>
          </a:p>
          <a:p>
            <a:pPr marL="0" indent="0">
              <a:buNone/>
            </a:pPr>
            <a:r>
              <a:rPr lang="en-US" sz="3400" dirty="0">
                <a:latin typeface="Comic Sans MS" panose="030F0702030302020204" pitchFamily="66" charset="0"/>
              </a:rPr>
              <a:t>5 = 30 minutes choice laps, additional debit, parent phone call, think sheet to be signed by parent, possible office referral</a:t>
            </a:r>
          </a:p>
          <a:p>
            <a:pPr marL="0" indent="0">
              <a:buNone/>
            </a:pPr>
            <a:endParaRPr lang="en-US" sz="3400" dirty="0">
              <a:latin typeface="Comic Sans MS" panose="030F0702030302020204" pitchFamily="66" charset="0"/>
            </a:endParaRPr>
          </a:p>
          <a:p>
            <a:pPr marL="0" indent="0">
              <a:buNone/>
            </a:pPr>
            <a:endParaRPr lang="en-US" sz="3400" dirty="0">
              <a:latin typeface="Comic Sans MS" panose="030F0702030302020204" pitchFamily="66" charset="0"/>
            </a:endParaRPr>
          </a:p>
          <a:p>
            <a:pPr marL="0" indent="0">
              <a:buNone/>
            </a:pPr>
            <a:r>
              <a:rPr lang="en-US" sz="3400" dirty="0">
                <a:latin typeface="Comic Sans MS" panose="030F0702030302020204" pitchFamily="66" charset="0"/>
              </a:rPr>
              <a:t>Let me know if you have any questions! Thanks! </a:t>
            </a:r>
          </a:p>
          <a:p>
            <a:pPr marL="0" indent="0" algn="r">
              <a:buNone/>
            </a:pPr>
            <a:endParaRPr lang="en-US" sz="3400" dirty="0">
              <a:latin typeface="Comic Sans MS" panose="030F0702030302020204" pitchFamily="66" charset="0"/>
            </a:endParaRPr>
          </a:p>
          <a:p>
            <a:pPr marL="0" indent="0">
              <a:buNone/>
            </a:pPr>
            <a:r>
              <a:rPr lang="en-US" sz="3400" dirty="0">
                <a:latin typeface="Comic Sans MS" panose="030F0702030302020204" pitchFamily="66" charset="0"/>
              </a:rPr>
              <a:t>				~Mrs. Schonour</a:t>
            </a:r>
            <a:br>
              <a:rPr lang="en-US" sz="3400" dirty="0">
                <a:latin typeface="Comic Sans MS" panose="030F0702030302020204" pitchFamily="66" charset="0"/>
              </a:rPr>
            </a:br>
            <a:r>
              <a:rPr lang="en-US" sz="3400" dirty="0">
                <a:latin typeface="Comic Sans MS" panose="030F0702030302020204" pitchFamily="66" charset="0"/>
              </a:rPr>
              <a:t/>
            </a:r>
            <a:br>
              <a:rPr lang="en-US" sz="3400" dirty="0">
                <a:latin typeface="Comic Sans MS" panose="030F0702030302020204" pitchFamily="66" charset="0"/>
              </a:rPr>
            </a:br>
            <a:endParaRPr lang="en-US" sz="3400" dirty="0">
              <a:latin typeface="Comic Sans MS" panose="030F0702030302020204" pitchFamily="66" charset="0"/>
            </a:endParaRPr>
          </a:p>
        </p:txBody>
      </p:sp>
    </p:spTree>
    <p:extLst>
      <p:ext uri="{BB962C8B-B14F-4D97-AF65-F5344CB8AC3E}">
        <p14:creationId xmlns:p14="http://schemas.microsoft.com/office/powerpoint/2010/main" val="4153018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143020"/>
            <a:ext cx="6172200" cy="6872818"/>
          </a:xfrm>
        </p:spPr>
        <p:txBody>
          <a:bodyPr/>
          <a:lstStyle/>
          <a:p>
            <a:pPr marL="0" indent="0">
              <a:buNone/>
            </a:pPr>
            <a:r>
              <a:rPr lang="en-US" dirty="0">
                <a:latin typeface="Arial" panose="020B0604020202020204" pitchFamily="34" charset="0"/>
                <a:cs typeface="Arial" panose="020B0604020202020204" pitchFamily="34" charset="0"/>
              </a:rPr>
              <a:t>We have read and understand the procedures and policies of Mrs. </a:t>
            </a:r>
            <a:r>
              <a:rPr lang="en-US" dirty="0" err="1">
                <a:latin typeface="Arial" panose="020B0604020202020204" pitchFamily="34" charset="0"/>
                <a:cs typeface="Arial" panose="020B0604020202020204" pitchFamily="34" charset="0"/>
              </a:rPr>
              <a:t>Schonour’s</a:t>
            </a:r>
            <a:r>
              <a:rPr lang="en-US" dirty="0">
                <a:latin typeface="Arial" panose="020B0604020202020204" pitchFamily="34" charset="0"/>
                <a:cs typeface="Arial" panose="020B0604020202020204" pitchFamily="34" charset="0"/>
              </a:rPr>
              <a:t> 5</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class.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Student’s Name: _________________________________</a:t>
            </a:r>
          </a:p>
          <a:p>
            <a:pPr marL="0" indent="0">
              <a:buNone/>
            </a:pPr>
            <a:r>
              <a:rPr lang="en-US" sz="1800" dirty="0">
                <a:latin typeface="Arial" panose="020B0604020202020204" pitchFamily="34" charset="0"/>
                <a:cs typeface="Arial" panose="020B0604020202020204" pitchFamily="34" charset="0"/>
              </a:rPr>
              <a:t>Student’s Signature: ______________________________</a:t>
            </a:r>
          </a:p>
          <a:p>
            <a:pPr marL="0" indent="0">
              <a:buNone/>
            </a:pPr>
            <a:r>
              <a:rPr lang="en-US" sz="1800" dirty="0">
                <a:latin typeface="Arial" panose="020B0604020202020204" pitchFamily="34" charset="0"/>
                <a:cs typeface="Arial" panose="020B0604020202020204" pitchFamily="34" charset="0"/>
              </a:rPr>
              <a:t>Parent’s Name: __________________________________</a:t>
            </a:r>
          </a:p>
          <a:p>
            <a:pPr marL="0" indent="0">
              <a:buNone/>
            </a:pPr>
            <a:r>
              <a:rPr lang="en-US" sz="1800" dirty="0">
                <a:latin typeface="Arial" panose="020B0604020202020204" pitchFamily="34" charset="0"/>
                <a:cs typeface="Arial" panose="020B0604020202020204" pitchFamily="34" charset="0"/>
              </a:rPr>
              <a:t>Parent’s Signature: _______________________________</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Please list any questions or concerns you have in the space below. I will respond ASAP. </a:t>
            </a:r>
          </a:p>
        </p:txBody>
      </p:sp>
      <p:pic>
        <p:nvPicPr>
          <p:cNvPr id="4" name="Picture 3"/>
          <p:cNvPicPr>
            <a:picLocks noChangeAspect="1"/>
          </p:cNvPicPr>
          <p:nvPr/>
        </p:nvPicPr>
        <p:blipFill>
          <a:blip r:embed="rId2"/>
          <a:stretch>
            <a:fillRect/>
          </a:stretch>
        </p:blipFill>
        <p:spPr>
          <a:xfrm>
            <a:off x="1905000" y="447782"/>
            <a:ext cx="2647619" cy="1695238"/>
          </a:xfrm>
          <a:prstGeom prst="rect">
            <a:avLst/>
          </a:prstGeom>
        </p:spPr>
      </p:pic>
    </p:spTree>
    <p:extLst>
      <p:ext uri="{BB962C8B-B14F-4D97-AF65-F5344CB8AC3E}">
        <p14:creationId xmlns:p14="http://schemas.microsoft.com/office/powerpoint/2010/main" val="873762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81001"/>
            <a:ext cx="6172200" cy="7787218"/>
          </a:xfrm>
        </p:spPr>
        <p:txBody>
          <a:bodyPr>
            <a:normAutofit fontScale="77500" lnSpcReduction="20000"/>
          </a:bodyPr>
          <a:lstStyle/>
          <a:p>
            <a:pPr algn="r">
              <a:buNone/>
            </a:pPr>
            <a:r>
              <a:rPr lang="en-US" sz="1400" dirty="0">
                <a:latin typeface="Comic Sans MS" pitchFamily="66" charset="0"/>
              </a:rPr>
              <a:t>8/29/16</a:t>
            </a:r>
          </a:p>
          <a:p>
            <a:pPr>
              <a:buNone/>
            </a:pPr>
            <a:r>
              <a:rPr lang="en-US" sz="1400" dirty="0">
                <a:latin typeface="Comic Sans MS" pitchFamily="66" charset="0"/>
              </a:rPr>
              <a:t>Dear Fifth Grade Parents,</a:t>
            </a:r>
          </a:p>
          <a:p>
            <a:pPr>
              <a:buNone/>
            </a:pPr>
            <a:r>
              <a:rPr lang="en-US" sz="1400" dirty="0">
                <a:latin typeface="Comic Sans MS" pitchFamily="66" charset="0"/>
              </a:rPr>
              <a:t> </a:t>
            </a:r>
          </a:p>
          <a:p>
            <a:pPr>
              <a:buNone/>
            </a:pPr>
            <a:r>
              <a:rPr lang="en-US" sz="1400" dirty="0">
                <a:latin typeface="Comic Sans MS" pitchFamily="66" charset="0"/>
              </a:rPr>
              <a:t>	Welcome to your child’s fifth grade class! I have high expectations for your child, both academically and behaviorally. I know your expectations are high as well.  Working together we can help your child become a responsible, respectful, high-achieving student. </a:t>
            </a:r>
          </a:p>
          <a:p>
            <a:pPr>
              <a:buNone/>
            </a:pPr>
            <a:endParaRPr lang="en-US" sz="1400" dirty="0">
              <a:latin typeface="Comic Sans MS" pitchFamily="66" charset="0"/>
            </a:endParaRPr>
          </a:p>
          <a:p>
            <a:pPr>
              <a:buNone/>
            </a:pPr>
            <a:r>
              <a:rPr lang="en-US" sz="1400" dirty="0">
                <a:latin typeface="Comic Sans MS" pitchFamily="66" charset="0"/>
              </a:rPr>
              <a:t>	Over the next few days, you will be receiving important information about the beginning of the year -  from classroom routines and schedules to the CMS grading policy. There are so many papers to read and fill out, so please take your time reading over them and send them in as soon as you can. I understand if this may take a few days. Many of the documents will be emailed if at all possible. Let me know if you do not have email access on a regular basis and I will send a hard copy of any forms for you. I will also put most of our classroom information on my website. You can always find it through the Irwin site under ‘Faculty and Staff’ or at the bottom of my emails under my signature. This is the web address: </a:t>
            </a:r>
            <a:r>
              <a:rPr lang="en-US" sz="1400" dirty="0">
                <a:latin typeface="Comic Sans MS" panose="030F0702030302020204" pitchFamily="66" charset="0"/>
                <a:hlinkClick r:id="rId2" action="ppaction://hlinkfile"/>
              </a:rPr>
              <a:t>schonourclasswebsite.weebly.com</a:t>
            </a:r>
            <a:endParaRPr lang="en-US" sz="1400" dirty="0">
              <a:latin typeface="Comic Sans MS" pitchFamily="66" charset="0"/>
            </a:endParaRPr>
          </a:p>
          <a:p>
            <a:pPr>
              <a:buNone/>
            </a:pPr>
            <a:r>
              <a:rPr lang="en-US" sz="1400" dirty="0">
                <a:latin typeface="Comic Sans MS" pitchFamily="66" charset="0"/>
              </a:rPr>
              <a:t>	  	</a:t>
            </a:r>
          </a:p>
          <a:p>
            <a:pPr>
              <a:buNone/>
            </a:pPr>
            <a:r>
              <a:rPr lang="en-US" sz="1400" dirty="0">
                <a:latin typeface="Comic Sans MS" pitchFamily="66" charset="0"/>
              </a:rPr>
              <a:t>	I will keep you informed as to what is happening in the classroom through periodic notes or phone calls, and weekly emails with class and curricular updates through a classroom newsletter. If you need to reach me with any questions or comments pertaining to Irwin Academic Center and/or your child, you can reach me via email at </a:t>
            </a:r>
            <a:r>
              <a:rPr lang="en-US" sz="1400" u="sng" dirty="0">
                <a:latin typeface="Comic Sans MS" pitchFamily="66" charset="0"/>
              </a:rPr>
              <a:t>christinem.schonour@cms.k12.nc.us</a:t>
            </a:r>
            <a:r>
              <a:rPr lang="en-US" sz="1400" dirty="0">
                <a:latin typeface="Comic Sans MS" pitchFamily="66" charset="0"/>
              </a:rPr>
              <a:t> or by phone at 980-343-5480.  I will make every effort to return your call or email within twenty-four hours.  Feel free to set up a </a:t>
            </a:r>
            <a:r>
              <a:rPr lang="en-US" sz="1400" i="1" dirty="0">
                <a:latin typeface="Comic Sans MS" pitchFamily="66" charset="0"/>
              </a:rPr>
              <a:t>scheduled</a:t>
            </a:r>
            <a:r>
              <a:rPr lang="en-US" sz="1400" dirty="0">
                <a:latin typeface="Comic Sans MS" pitchFamily="66" charset="0"/>
              </a:rPr>
              <a:t> time to meet before or after school throughout the year.  Obviously visitors are welcome, but </a:t>
            </a:r>
            <a:r>
              <a:rPr lang="en-US" sz="1400" b="1" dirty="0">
                <a:latin typeface="Comic Sans MS" pitchFamily="66" charset="0"/>
              </a:rPr>
              <a:t>please do not show up in our classroom during instructional hours for an impromptu </a:t>
            </a:r>
            <a:r>
              <a:rPr lang="en-US" sz="1400" b="1" u="sng" dirty="0">
                <a:latin typeface="Comic Sans MS" pitchFamily="66" charset="0"/>
              </a:rPr>
              <a:t>conference</a:t>
            </a:r>
            <a:r>
              <a:rPr lang="en-US" sz="1400" b="1" dirty="0">
                <a:latin typeface="Comic Sans MS" pitchFamily="66" charset="0"/>
              </a:rPr>
              <a:t>.</a:t>
            </a:r>
            <a:r>
              <a:rPr lang="en-US" sz="1400" dirty="0">
                <a:latin typeface="Comic Sans MS" pitchFamily="66" charset="0"/>
              </a:rPr>
              <a:t> I cannot guarantee that I will have the adequate time or attention that you deserve. This is especially true in the morning when students are coming in, and in the afternoon before or during dismissal.</a:t>
            </a:r>
            <a:r>
              <a:rPr lang="en-US" sz="1400" dirty="0"/>
              <a:t> </a:t>
            </a:r>
          </a:p>
          <a:p>
            <a:pPr>
              <a:buNone/>
            </a:pPr>
            <a:endParaRPr lang="en-US" sz="1400" dirty="0">
              <a:latin typeface="Comic Sans MS" pitchFamily="66" charset="0"/>
            </a:endParaRPr>
          </a:p>
          <a:p>
            <a:pPr>
              <a:buNone/>
            </a:pPr>
            <a:r>
              <a:rPr lang="en-US" sz="1400" dirty="0">
                <a:latin typeface="Comic Sans MS" pitchFamily="66" charset="0"/>
              </a:rPr>
              <a:t>	Attached you will find some important information about my classroom guidelines, procedures, and curriculum.  Hopefully this will answer many of the questions you may have regarding your child’s fifth grade education. Also, please take time to read over and study the “Parent and Student Handbook” for Irwin Academic Center. Our administration team worked diligently on creating an extremely useful resource with an immense amount of vital information pertaining to our school and how you can be a valuable part of your child’s educational journey at Irwin. If you have any questions about Irwin’s Parent and Student handbook please email me and/or any of our fabulous administrators. I am looking forward to working with you to make this a successful and enjoyable year for your child.  </a:t>
            </a:r>
          </a:p>
          <a:p>
            <a:pPr>
              <a:buNone/>
            </a:pPr>
            <a:endParaRPr lang="en-US" sz="1400" dirty="0">
              <a:latin typeface="Comic Sans MS" pitchFamily="66" charset="0"/>
            </a:endParaRPr>
          </a:p>
          <a:p>
            <a:pPr>
              <a:buNone/>
            </a:pPr>
            <a:r>
              <a:rPr lang="en-US" sz="1400" dirty="0">
                <a:latin typeface="Comic Sans MS" pitchFamily="66" charset="0"/>
              </a:rPr>
              <a:t>	Please sign the last page confirming that you have read all of this information. </a:t>
            </a:r>
          </a:p>
          <a:p>
            <a:pPr>
              <a:buNone/>
            </a:pPr>
            <a:endParaRPr lang="en-US" sz="1400" dirty="0">
              <a:latin typeface="Comic Sans MS" pitchFamily="66" charset="0"/>
            </a:endParaRPr>
          </a:p>
          <a:p>
            <a:pPr>
              <a:buNone/>
            </a:pPr>
            <a:r>
              <a:rPr lang="en-US" sz="1400" dirty="0">
                <a:latin typeface="Comic Sans MS" pitchFamily="66" charset="0"/>
              </a:rPr>
              <a:t>					Sincerely,</a:t>
            </a:r>
          </a:p>
          <a:p>
            <a:pPr>
              <a:buNone/>
            </a:pPr>
            <a:r>
              <a:rPr lang="en-US" sz="1400" dirty="0">
                <a:latin typeface="Comic Sans MS" pitchFamily="66" charset="0"/>
              </a:rPr>
              <a:t>					</a:t>
            </a:r>
          </a:p>
          <a:p>
            <a:pPr>
              <a:buNone/>
            </a:pPr>
            <a:r>
              <a:rPr lang="en-US" sz="1400" dirty="0">
                <a:latin typeface="Comic Sans MS" pitchFamily="66" charset="0"/>
              </a:rPr>
              <a:t>					Christine Schonour</a:t>
            </a:r>
          </a:p>
          <a:p>
            <a:pPr>
              <a:buNone/>
            </a:pPr>
            <a:endParaRPr lang="en-US" sz="12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6858000" cy="8168218"/>
          </a:xfrm>
        </p:spPr>
        <p:txBody>
          <a:bodyPr>
            <a:noAutofit/>
          </a:bodyPr>
          <a:lstStyle/>
          <a:p>
            <a:pPr>
              <a:buNone/>
            </a:pPr>
            <a:r>
              <a:rPr lang="en-US" sz="1400" b="1" dirty="0">
                <a:latin typeface="Comic Sans MS" pitchFamily="66" charset="0"/>
              </a:rPr>
              <a:t>MORNING PROCEDURE   </a:t>
            </a:r>
            <a:endParaRPr lang="en-US" sz="1400" dirty="0">
              <a:latin typeface="Comic Sans MS" pitchFamily="66" charset="0"/>
            </a:endParaRPr>
          </a:p>
          <a:p>
            <a:r>
              <a:rPr lang="en-US" sz="1400" dirty="0">
                <a:latin typeface="Comic Sans MS" pitchFamily="66" charset="0"/>
              </a:rPr>
              <a:t>When the students arrive in the morning, they are asked to unpack, turn in homework folders as needed (students are asked to put all parent notes in note basket), and begin their morning work on their own.  They are expected to quietly complete their morning work and have all materials ready at their desk for the day.  All students are to be in the classroom and ready to start the day by 9:15am. I ask that students come to school prepared with all of the supplies they need for the day. If students are late, they must stop at the office and check-in as they will be sent to class with a tardy pass. </a:t>
            </a:r>
          </a:p>
          <a:p>
            <a:pPr>
              <a:buNone/>
            </a:pPr>
            <a:endParaRPr lang="en-US" sz="1400" dirty="0">
              <a:latin typeface="Comic Sans MS" pitchFamily="66" charset="0"/>
            </a:endParaRPr>
          </a:p>
          <a:p>
            <a:pPr>
              <a:buNone/>
            </a:pPr>
            <a:r>
              <a:rPr lang="en-US" sz="1400" b="1" dirty="0">
                <a:latin typeface="Comic Sans MS" pitchFamily="66" charset="0"/>
              </a:rPr>
              <a:t>LUNCH/SNACK</a:t>
            </a:r>
            <a:endParaRPr lang="en-US" sz="1400" dirty="0">
              <a:latin typeface="Comic Sans MS" pitchFamily="66" charset="0"/>
            </a:endParaRPr>
          </a:p>
          <a:p>
            <a:r>
              <a:rPr lang="en-US" sz="1400" dirty="0">
                <a:latin typeface="Comic Sans MS" pitchFamily="66" charset="0"/>
              </a:rPr>
              <a:t>Family members are always welcome to visit at lunch.  Our lunch begins at 11:20 and ends at 11:50. </a:t>
            </a:r>
            <a:r>
              <a:rPr lang="en-US" sz="1400" b="1" dirty="0">
                <a:latin typeface="Comic Sans MS" pitchFamily="66" charset="0"/>
              </a:rPr>
              <a:t>Parents who wish to eat lunch with their child need to sign in and wait in the lobby where the front office is until our class goes to lunch.</a:t>
            </a:r>
            <a:r>
              <a:rPr lang="en-US" sz="1400" dirty="0">
                <a:latin typeface="Comic Sans MS" pitchFamily="66" charset="0"/>
              </a:rPr>
              <a:t>  When a visitor comes to eat with a child, a student may only ask </a:t>
            </a:r>
            <a:r>
              <a:rPr lang="en-US" sz="1400" i="1" dirty="0">
                <a:latin typeface="Comic Sans MS" pitchFamily="66" charset="0"/>
              </a:rPr>
              <a:t>one</a:t>
            </a:r>
            <a:r>
              <a:rPr lang="en-US" sz="1400" dirty="0">
                <a:latin typeface="Comic Sans MS" pitchFamily="66" charset="0"/>
              </a:rPr>
              <a:t> friend to sit with them.  This rule is in place so others may have sufficient room to eat with their children as well.  The school asks that you do not send any carbonated drinks or glass containers to school with a child in order to maintain a safe environment.  If students have money for their lunch account they take it to the cafeteria first thing in the morning before coming to class. It is the student’s responsibility to remember to take money to the cafeteria. Each day children are allowed to eat a small snack. Snacks should consist of juice or water and some type of cracker or fruit. No candy, peanut products, soda, etc. We will eat snack between 2:00pm and 2:30pm. Please remind your child they are NEVER allowed to share food with any of their peers. This is a school rule because we have allergies and we do not want allergic reactions to happen because students are sharing lunch items and snacks. </a:t>
            </a:r>
          </a:p>
          <a:p>
            <a:pPr>
              <a:buNone/>
            </a:pPr>
            <a:endParaRPr lang="en-US" sz="1400" dirty="0">
              <a:latin typeface="Comic Sans MS" pitchFamily="66" charset="0"/>
            </a:endParaRPr>
          </a:p>
          <a:p>
            <a:pPr>
              <a:buNone/>
            </a:pPr>
            <a:r>
              <a:rPr lang="en-US" sz="1400" b="1" dirty="0">
                <a:latin typeface="Comic Sans MS" pitchFamily="66" charset="0"/>
              </a:rPr>
              <a:t>DRINKS</a:t>
            </a:r>
          </a:p>
          <a:p>
            <a:r>
              <a:rPr lang="en-US" sz="1400" dirty="0">
                <a:latin typeface="Comic Sans MS" pitchFamily="66" charset="0"/>
              </a:rPr>
              <a:t>Students</a:t>
            </a:r>
            <a:r>
              <a:rPr lang="en-US" sz="1400" b="1" dirty="0">
                <a:latin typeface="Comic Sans MS" pitchFamily="66" charset="0"/>
              </a:rPr>
              <a:t> </a:t>
            </a:r>
            <a:r>
              <a:rPr lang="en-US" sz="1400" dirty="0">
                <a:latin typeface="Comic Sans MS" pitchFamily="66" charset="0"/>
              </a:rPr>
              <a:t>are allowed to bring water to school and leave it on their desk throughout the day. They must bring a water bottle that has a lid that is able to close. Students must take these home each day. If their water bottle becomes a disruption or hinders their learning, they will be asked to leave it in their backpack.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556188"/>
          </a:xfrm>
          <a:prstGeom prst="rect">
            <a:avLst/>
          </a:prstGeom>
          <a:noFill/>
        </p:spPr>
        <p:txBody>
          <a:bodyPr wrap="square" rtlCol="0">
            <a:spAutoFit/>
          </a:bodyPr>
          <a:lstStyle/>
          <a:p>
            <a:r>
              <a:rPr lang="en-US" sz="1300" b="1" dirty="0">
                <a:latin typeface="Comic Sans MS" pitchFamily="66" charset="0"/>
              </a:rPr>
              <a:t>BIRTHDAYS</a:t>
            </a:r>
            <a:endParaRPr lang="en-US" sz="1400" dirty="0">
              <a:latin typeface="Comic Sans MS" pitchFamily="66" charset="0"/>
            </a:endParaRPr>
          </a:p>
          <a:p>
            <a:pPr lvl="1">
              <a:buFont typeface="Arial" pitchFamily="34" charset="0"/>
              <a:buChar char="•"/>
            </a:pPr>
            <a:r>
              <a:rPr lang="en-US" sz="1400" dirty="0" smtClean="0">
                <a:latin typeface="Comic Sans MS" pitchFamily="66" charset="0"/>
              </a:rPr>
              <a:t>A new policy for birthday celebrations is being developed so look for more </a:t>
            </a:r>
            <a:r>
              <a:rPr lang="en-US" sz="1400" dirty="0">
                <a:latin typeface="Comic Sans MS" pitchFamily="66" charset="0"/>
              </a:rPr>
              <a:t>i</a:t>
            </a:r>
            <a:r>
              <a:rPr lang="en-US" sz="1400" dirty="0" smtClean="0">
                <a:latin typeface="Comic Sans MS" pitchFamily="66" charset="0"/>
              </a:rPr>
              <a:t>nformation to come regarding this!</a:t>
            </a:r>
            <a:endParaRPr lang="en-US" sz="1400" dirty="0">
              <a:latin typeface="Comic Sans MS" pitchFamily="66" charset="0"/>
            </a:endParaRPr>
          </a:p>
          <a:p>
            <a:r>
              <a:rPr lang="en-US" sz="1300" dirty="0">
                <a:latin typeface="Comic Sans MS" pitchFamily="66" charset="0"/>
              </a:rPr>
              <a:t> </a:t>
            </a:r>
          </a:p>
          <a:p>
            <a:r>
              <a:rPr lang="en-US" sz="1300" b="1" dirty="0">
                <a:latin typeface="Comic Sans MS" pitchFamily="66" charset="0"/>
              </a:rPr>
              <a:t>ABSENCES</a:t>
            </a:r>
            <a:endParaRPr lang="en-US" sz="1300" dirty="0">
              <a:latin typeface="Comic Sans MS" pitchFamily="66" charset="0"/>
            </a:endParaRPr>
          </a:p>
          <a:p>
            <a:pPr lvl="1">
              <a:buFont typeface="Arial" pitchFamily="34" charset="0"/>
              <a:buChar char="•"/>
            </a:pPr>
            <a:r>
              <a:rPr lang="en-US" sz="1300" dirty="0">
                <a:latin typeface="Comic Sans MS" pitchFamily="66" charset="0"/>
              </a:rPr>
              <a:t> </a:t>
            </a:r>
            <a:r>
              <a:rPr lang="en-US" sz="1400" dirty="0">
                <a:latin typeface="Comic Sans MS" pitchFamily="66" charset="0"/>
              </a:rPr>
              <a:t>If a child is absent, please send a written excuse with the child on the day he/she returns to school so it can be changed from an unexcused to an excused absence in the office. </a:t>
            </a:r>
            <a:r>
              <a:rPr lang="en-US" sz="1400" b="1" dirty="0">
                <a:latin typeface="Comic Sans MS" pitchFamily="66" charset="0"/>
              </a:rPr>
              <a:t>Parents please write all notes to me or the office and send them in in your child’s homework folder so I will be sure to see it first thing in the morning when I check the notes basket</a:t>
            </a:r>
            <a:r>
              <a:rPr lang="en-US" sz="1400" dirty="0">
                <a:latin typeface="Comic Sans MS" pitchFamily="66" charset="0"/>
              </a:rPr>
              <a:t>. If you have a doctor’s note please place it in your child’s homework folder. </a:t>
            </a:r>
          </a:p>
          <a:p>
            <a:endParaRPr lang="en-US" sz="1300" dirty="0">
              <a:latin typeface="Comic Sans MS" pitchFamily="66" charset="0"/>
            </a:endParaRPr>
          </a:p>
          <a:p>
            <a:r>
              <a:rPr lang="en-US" sz="1300" b="1" dirty="0">
                <a:latin typeface="Comic Sans MS" pitchFamily="66" charset="0"/>
              </a:rPr>
              <a:t>DISMISSAL CHANGES</a:t>
            </a:r>
          </a:p>
          <a:p>
            <a:pPr lvl="1">
              <a:buFont typeface="Arial" pitchFamily="34" charset="0"/>
              <a:buChar char="•"/>
            </a:pPr>
            <a:r>
              <a:rPr lang="en-US" sz="1300" dirty="0">
                <a:latin typeface="Comic Sans MS" pitchFamily="66" charset="0"/>
              </a:rPr>
              <a:t>  </a:t>
            </a:r>
            <a:r>
              <a:rPr lang="en-US" sz="1400" b="1" dirty="0">
                <a:latin typeface="Comic Sans MS" pitchFamily="66" charset="0"/>
              </a:rPr>
              <a:t>It is also VERY important to send a written note informing me of </a:t>
            </a:r>
            <a:r>
              <a:rPr lang="en-US" sz="1400" b="1" u="sng" dirty="0">
                <a:latin typeface="Comic Sans MS" pitchFamily="66" charset="0"/>
              </a:rPr>
              <a:t>any</a:t>
            </a:r>
            <a:r>
              <a:rPr lang="en-US" sz="1400" b="1" dirty="0">
                <a:latin typeface="Comic Sans MS" pitchFamily="66" charset="0"/>
              </a:rPr>
              <a:t> transportation changes.</a:t>
            </a:r>
            <a:r>
              <a:rPr lang="en-US" sz="1400" dirty="0">
                <a:latin typeface="Comic Sans MS" pitchFamily="66" charset="0"/>
              </a:rPr>
              <a:t> You may email me the day prior or before school, but if you do not get a response, please be sure to let the office know and they will make sure I know. </a:t>
            </a:r>
            <a:r>
              <a:rPr lang="en-US" sz="1400" b="1" dirty="0">
                <a:latin typeface="Comic Sans MS" pitchFamily="66" charset="0"/>
              </a:rPr>
              <a:t>If possible, please list any transportation changes on your child’s agenda or in their take home folder.</a:t>
            </a:r>
            <a:r>
              <a:rPr lang="en-US" sz="1400" dirty="0">
                <a:latin typeface="Comic Sans MS" pitchFamily="66" charset="0"/>
              </a:rPr>
              <a:t> If a transportation change comes up after your child is already in school, you must call the front office, fax a note to the school, or email Mrs. Robinson. They will then place this note in my mailbox and/or call me to ensure I relay the message to your child.</a:t>
            </a:r>
            <a:r>
              <a:rPr lang="en-US" sz="1400" b="1" dirty="0">
                <a:latin typeface="Comic Sans MS" pitchFamily="66" charset="0"/>
              </a:rPr>
              <a:t> </a:t>
            </a:r>
            <a:r>
              <a:rPr lang="en-US" sz="1400" dirty="0">
                <a:latin typeface="Comic Sans MS" pitchFamily="66" charset="0"/>
              </a:rPr>
              <a:t>If we do not have a note in writing, it is school policy to send the child home as usual. </a:t>
            </a:r>
          </a:p>
          <a:p>
            <a:r>
              <a:rPr lang="en-US" sz="1300" dirty="0">
                <a:latin typeface="Comic Sans MS" pitchFamily="66" charset="0"/>
              </a:rPr>
              <a:t> </a:t>
            </a:r>
          </a:p>
          <a:p>
            <a:r>
              <a:rPr lang="en-US" sz="1300" dirty="0">
                <a:latin typeface="Comic Sans MS" pitchFamily="66" charset="0"/>
              </a:rPr>
              <a:t> </a:t>
            </a:r>
            <a:r>
              <a:rPr lang="en-US" sz="1300" b="1" dirty="0">
                <a:latin typeface="Comic Sans MS" pitchFamily="66" charset="0"/>
              </a:rPr>
              <a:t>THURSDAY FOLDERS</a:t>
            </a:r>
            <a:endParaRPr lang="en-US" sz="1300" dirty="0">
              <a:latin typeface="Comic Sans MS" pitchFamily="66" charset="0"/>
            </a:endParaRPr>
          </a:p>
          <a:p>
            <a:pPr lvl="1">
              <a:buFont typeface="Arial" charset="0"/>
              <a:buChar char="•"/>
            </a:pPr>
            <a:r>
              <a:rPr lang="en-US" sz="1300" dirty="0">
                <a:latin typeface="Comic Sans MS" pitchFamily="66" charset="0"/>
              </a:rPr>
              <a:t> </a:t>
            </a:r>
            <a:r>
              <a:rPr lang="en-US" sz="1400" dirty="0">
                <a:latin typeface="Comic Sans MS" pitchFamily="66" charset="0"/>
              </a:rPr>
              <a:t>Thursday folders are folders that include your child’s work for the week as well as important information from the school and will be sent home every Thursday. Thursday folders are an important form of communication between the school and families.  Please take the time to read through all the papers that are sent home in them. Also, please be sure to clean out the Thursday folders each week.</a:t>
            </a:r>
            <a:endParaRPr lang="en-US" sz="1400" b="1" dirty="0">
              <a:latin typeface="Comic Sans MS" pitchFamily="66" charset="0"/>
            </a:endParaRPr>
          </a:p>
          <a:p>
            <a:r>
              <a:rPr lang="en-US" sz="1300" b="1" dirty="0">
                <a:latin typeface="Calibri" pitchFamily="34" charset="0"/>
              </a:rPr>
              <a:t> </a:t>
            </a:r>
            <a:r>
              <a:rPr lang="en-US" sz="1300" dirty="0">
                <a:latin typeface="Calibri" pitchFamily="34" charset="0"/>
              </a:rPr>
              <a:t> </a:t>
            </a:r>
            <a:endParaRPr lang="en-US" sz="1300" b="1" dirty="0">
              <a:latin typeface="Calibri" pitchFamily="34" charset="0"/>
            </a:endParaRPr>
          </a:p>
          <a:p>
            <a:r>
              <a:rPr lang="en-US" sz="1300" b="1" dirty="0">
                <a:latin typeface="Comic Sans MS" pitchFamily="66" charset="0"/>
              </a:rPr>
              <a:t>HOMEWORK FOLDER</a:t>
            </a:r>
          </a:p>
          <a:p>
            <a:pPr lvl="1">
              <a:buFontTx/>
              <a:buChar char="•"/>
            </a:pPr>
            <a:r>
              <a:rPr lang="en-US" sz="1400" dirty="0">
                <a:latin typeface="Comic Sans MS" pitchFamily="66" charset="0"/>
              </a:rPr>
              <a:t>Please look in the homework folder each night! We will write our homework in our agendas and homework/unfinished work will be found in their take home folder. Homework will be due every Friday. Students are to record their nightly reading in their agenda and parents need to sign it each night.</a:t>
            </a:r>
            <a:r>
              <a:rPr lang="en-US" sz="1400" dirty="0"/>
              <a:t> </a:t>
            </a:r>
          </a:p>
          <a:p>
            <a:endParaRPr lang="en-US" sz="13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402300"/>
          </a:xfrm>
          <a:prstGeom prst="rect">
            <a:avLst/>
          </a:prstGeom>
          <a:noFill/>
        </p:spPr>
        <p:txBody>
          <a:bodyPr wrap="square" rtlCol="0">
            <a:spAutoFit/>
          </a:bodyPr>
          <a:lstStyle/>
          <a:p>
            <a:r>
              <a:rPr lang="en-US" sz="1400" b="1" dirty="0">
                <a:latin typeface="Comic Sans MS" pitchFamily="66" charset="0"/>
              </a:rPr>
              <a:t>VOLUNTEERING</a:t>
            </a:r>
            <a:endParaRPr lang="en-US" sz="1400" dirty="0">
              <a:latin typeface="Comic Sans MS" pitchFamily="66" charset="0"/>
            </a:endParaRPr>
          </a:p>
          <a:p>
            <a:pPr lvl="1">
              <a:buFont typeface="Arial" pitchFamily="34" charset="0"/>
              <a:buChar char="•"/>
            </a:pPr>
            <a:r>
              <a:rPr lang="en-US" sz="1400" dirty="0">
                <a:latin typeface="Comic Sans MS" pitchFamily="66" charset="0"/>
              </a:rPr>
              <a:t> We love parent volunteers at Irwin Academic Center. I do ask parents and family members to please contact me at least 24 hours in advance if they would like to volunteer and/or tutor so we have something for you to do when you come to school. All parents have to sign-up on the CMS website to become a registered volunteer in the classroom EACH YEAR. Parents are not allowed to volunteer in the classroom, attend field trips, or eat lunch with their child in the cafeteria until they sign up as a registered volunteer. You can find an application volunteer form on our school website. This is an important safety measure for our school. We want to know exactly who is coming in contact with our children and I am sure all parents can appreciate our caution when it pertains to student safety. </a:t>
            </a:r>
            <a:r>
              <a:rPr lang="en-US" sz="1400" b="1" dirty="0">
                <a:latin typeface="Comic Sans MS" pitchFamily="66" charset="0"/>
              </a:rPr>
              <a:t>We also ask for parents to not disrupt instructional time during the day to have individual conferences about your child.</a:t>
            </a:r>
            <a:r>
              <a:rPr lang="en-US" sz="1400" dirty="0">
                <a:latin typeface="Comic Sans MS" pitchFamily="66" charset="0"/>
              </a:rPr>
              <a:t> This includes the morning when you are dropping off your child. If you need to set up a conference with me I ask that you email me with your question, comment, and/or concern and will get back to you within 24 hours. I will give you my available times before and after school and you can let me know what time works best for you and your family. It is important for me to know what you would like to talk about during your scheduled conference time so I can be prepared with materials and resources to aid our discussion. </a:t>
            </a:r>
          </a:p>
          <a:p>
            <a:endParaRPr lang="en-US" sz="1400" dirty="0">
              <a:latin typeface="Comic Sans MS" pitchFamily="66" charset="0"/>
            </a:endParaRPr>
          </a:p>
          <a:p>
            <a:r>
              <a:rPr lang="en-US" sz="1400" b="1" dirty="0">
                <a:latin typeface="Comic Sans MS" pitchFamily="66" charset="0"/>
              </a:rPr>
              <a:t>ROOM PARENT(S)</a:t>
            </a:r>
          </a:p>
          <a:p>
            <a:pPr lvl="1">
              <a:buFont typeface="Arial" pitchFamily="34" charset="0"/>
              <a:buChar char="•"/>
            </a:pPr>
            <a:r>
              <a:rPr lang="en-US" sz="1400" dirty="0">
                <a:latin typeface="Comic Sans MS" pitchFamily="66" charset="0"/>
              </a:rPr>
              <a:t> I will be assigning a room parent (possibly more than one) for our class. The room parents will be in charge of organizing holiday parties, classroom activities, writer’s celebrations, end of the year activities, and more! Please look out for e-mails from them throughout the year requesting for help. I will announce who our room parents will be by sending an e-mail once they are assigned. </a:t>
            </a:r>
          </a:p>
          <a:p>
            <a:pPr lvl="1">
              <a:buFont typeface="Arial" pitchFamily="34" charset="0"/>
              <a:buChar char="•"/>
            </a:pPr>
            <a:endParaRPr lang="en-US" sz="1400" dirty="0">
              <a:latin typeface="Comic Sans MS" pitchFamily="66" charset="0"/>
            </a:endParaRPr>
          </a:p>
          <a:p>
            <a:r>
              <a:rPr lang="en-US" sz="1400" b="1" dirty="0">
                <a:latin typeface="Comic Sans MS" pitchFamily="66" charset="0"/>
              </a:rPr>
              <a:t>BATHROOM</a:t>
            </a:r>
            <a:endParaRPr lang="en-US" sz="1400" dirty="0">
              <a:latin typeface="Comic Sans MS" pitchFamily="66" charset="0"/>
            </a:endParaRPr>
          </a:p>
          <a:p>
            <a:pPr lvl="1">
              <a:buFont typeface="Arial" pitchFamily="34" charset="0"/>
              <a:buChar char="•"/>
            </a:pPr>
            <a:r>
              <a:rPr lang="en-US" sz="1400" dirty="0">
                <a:latin typeface="Comic Sans MS" pitchFamily="66" charset="0"/>
              </a:rPr>
              <a:t> Students will be allowed to go to the bathroom anytime that I am not teaching. Students are not permitted to go while I am teaching unless it is an EMERGENCY. </a:t>
            </a:r>
          </a:p>
          <a:p>
            <a:pPr lvl="1"/>
            <a:endParaRPr lang="en-US" sz="1400" b="1" dirty="0">
              <a:latin typeface="Comic Sans MS" pitchFamily="66" charset="0"/>
            </a:endParaRP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0"/>
            <a:ext cx="6858000" cy="9310241"/>
          </a:xfrm>
          <a:prstGeom prst="rect">
            <a:avLst/>
          </a:prstGeom>
          <a:noFill/>
        </p:spPr>
        <p:txBody>
          <a:bodyPr wrap="square" rtlCol="0">
            <a:spAutoFit/>
          </a:bodyPr>
          <a:lstStyle/>
          <a:p>
            <a:r>
              <a:rPr lang="en-US" sz="1300" b="1" dirty="0">
                <a:latin typeface="Comic Sans MS" pitchFamily="66" charset="0"/>
              </a:rPr>
              <a:t>CONNECT CLASS SCHEDULE</a:t>
            </a:r>
            <a:endParaRPr lang="en-US" sz="1300" dirty="0">
              <a:latin typeface="Comic Sans MS" pitchFamily="66" charset="0"/>
            </a:endParaRPr>
          </a:p>
          <a:p>
            <a:pPr lvl="1">
              <a:buFont typeface="Arial" pitchFamily="34" charset="0"/>
              <a:buChar char="•"/>
            </a:pPr>
            <a:r>
              <a:rPr lang="en-US" sz="1300" dirty="0">
                <a:latin typeface="Comic Sans MS" pitchFamily="66" charset="0"/>
              </a:rPr>
              <a:t>. Our CONNECT time is 2:25-3:20 each day. We will have a weekly media day where students will be able to sign-out library books. You will be notified within the next two weeks of this day. </a:t>
            </a:r>
          </a:p>
          <a:p>
            <a:r>
              <a:rPr lang="en-US" sz="1300" dirty="0">
                <a:latin typeface="Comic Sans MS" pitchFamily="66" charset="0"/>
              </a:rPr>
              <a:t>Monday - Art</a:t>
            </a:r>
          </a:p>
          <a:p>
            <a:r>
              <a:rPr lang="en-US" sz="1300" dirty="0">
                <a:latin typeface="Comic Sans MS" pitchFamily="66" charset="0"/>
              </a:rPr>
              <a:t>Tuesday – Music</a:t>
            </a:r>
          </a:p>
          <a:p>
            <a:r>
              <a:rPr lang="en-US" sz="1300" dirty="0">
                <a:latin typeface="Comic Sans MS" pitchFamily="66" charset="0"/>
              </a:rPr>
              <a:t>Wednesday – PE</a:t>
            </a:r>
          </a:p>
          <a:p>
            <a:r>
              <a:rPr lang="en-US" sz="1300" dirty="0">
                <a:latin typeface="Comic Sans MS" pitchFamily="66" charset="0"/>
              </a:rPr>
              <a:t>Thursday – Spanish</a:t>
            </a:r>
          </a:p>
          <a:p>
            <a:r>
              <a:rPr lang="en-US" sz="1300" dirty="0">
                <a:latin typeface="Comic Sans MS" pitchFamily="66" charset="0"/>
              </a:rPr>
              <a:t>Friday – Technology</a:t>
            </a:r>
          </a:p>
          <a:p>
            <a:endParaRPr lang="en-US" sz="1300" b="1" dirty="0">
              <a:latin typeface="Comic Sans MS" pitchFamily="66" charset="0"/>
            </a:endParaRPr>
          </a:p>
          <a:p>
            <a:r>
              <a:rPr lang="en-US" sz="1300" b="1" dirty="0">
                <a:latin typeface="Comic Sans MS" pitchFamily="66" charset="0"/>
              </a:rPr>
              <a:t>DAILY SCHEDULE</a:t>
            </a:r>
          </a:p>
          <a:p>
            <a:pPr lvl="1">
              <a:buFont typeface="Arial" pitchFamily="34" charset="0"/>
              <a:buChar char="•"/>
            </a:pPr>
            <a:r>
              <a:rPr lang="en-US" sz="1300" dirty="0">
                <a:latin typeface="Comic Sans MS" pitchFamily="66" charset="0"/>
              </a:rPr>
              <a:t> Please keep in mind that because this is a new schedule this year, we may tweak depending on how well students adjust to this schedule. The end of the day will always remain the same. Please keep in mind if you wish to dismiss your child early, they will be missing recess, connect, or both. </a:t>
            </a:r>
          </a:p>
          <a:p>
            <a:pPr lvl="4"/>
            <a:r>
              <a:rPr lang="en-US" sz="1300" dirty="0">
                <a:latin typeface="Comic Sans MS" pitchFamily="66" charset="0"/>
              </a:rPr>
              <a:t>8:45-9:15 Morning Work/Genius Hour</a:t>
            </a:r>
          </a:p>
          <a:p>
            <a:pPr lvl="4"/>
            <a:r>
              <a:rPr lang="en-US" sz="1300" dirty="0">
                <a:latin typeface="Comic Sans MS" pitchFamily="66" charset="0"/>
              </a:rPr>
              <a:t>9:15-9:20 Morning News</a:t>
            </a:r>
          </a:p>
          <a:p>
            <a:pPr lvl="4"/>
            <a:r>
              <a:rPr lang="en-US" sz="1300" dirty="0">
                <a:latin typeface="Comic Sans MS" pitchFamily="66" charset="0"/>
              </a:rPr>
              <a:t>9:20-9:30 Morning Meeting</a:t>
            </a:r>
          </a:p>
          <a:p>
            <a:pPr lvl="4"/>
            <a:r>
              <a:rPr lang="en-US" sz="1300" dirty="0">
                <a:latin typeface="Comic Sans MS" pitchFamily="66" charset="0"/>
              </a:rPr>
              <a:t>9:30-10:00 Writer’s Workshop/Social Studies</a:t>
            </a:r>
          </a:p>
          <a:p>
            <a:pPr lvl="4"/>
            <a:r>
              <a:rPr lang="en-US" sz="1300" dirty="0">
                <a:latin typeface="Comic Sans MS" pitchFamily="66" charset="0"/>
              </a:rPr>
              <a:t>10:00-11:20 Reader’s Workshop</a:t>
            </a:r>
          </a:p>
          <a:p>
            <a:pPr lvl="4"/>
            <a:r>
              <a:rPr lang="en-US" sz="1300" dirty="0">
                <a:latin typeface="Comic Sans MS" pitchFamily="66" charset="0"/>
              </a:rPr>
              <a:t>11:20-11:50 Lunch</a:t>
            </a:r>
          </a:p>
          <a:p>
            <a:pPr lvl="4"/>
            <a:r>
              <a:rPr lang="en-US" sz="1300" dirty="0">
                <a:latin typeface="Comic Sans MS" pitchFamily="66" charset="0"/>
              </a:rPr>
              <a:t>11:50-1:20 Math</a:t>
            </a:r>
          </a:p>
          <a:p>
            <a:pPr lvl="4"/>
            <a:r>
              <a:rPr lang="en-US" sz="1300" dirty="0">
                <a:latin typeface="Comic Sans MS" pitchFamily="66" charset="0"/>
              </a:rPr>
              <a:t>1:20-1:50 Recess</a:t>
            </a:r>
          </a:p>
          <a:p>
            <a:pPr lvl="4"/>
            <a:r>
              <a:rPr lang="en-US" sz="1300" dirty="0">
                <a:latin typeface="Comic Sans MS" pitchFamily="66" charset="0"/>
              </a:rPr>
              <a:t>1:50-2:25 Science</a:t>
            </a:r>
          </a:p>
          <a:p>
            <a:pPr lvl="4"/>
            <a:r>
              <a:rPr lang="en-US" sz="1300" dirty="0">
                <a:latin typeface="Comic Sans MS" pitchFamily="66" charset="0"/>
              </a:rPr>
              <a:t>2:25-3:20 CONNECT (Specials)</a:t>
            </a:r>
          </a:p>
          <a:p>
            <a:pPr lvl="4"/>
            <a:r>
              <a:rPr lang="en-US" sz="1300" dirty="0">
                <a:latin typeface="Comic Sans MS" pitchFamily="66" charset="0"/>
              </a:rPr>
              <a:t>3:20-4:10 Enrichment/Intervention/Read Aloud/Word Work</a:t>
            </a:r>
          </a:p>
          <a:p>
            <a:endParaRPr lang="en-US" sz="1300" dirty="0"/>
          </a:p>
          <a:p>
            <a:r>
              <a:rPr lang="en-US" sz="1300" dirty="0"/>
              <a:t> </a:t>
            </a:r>
            <a:r>
              <a:rPr lang="en-US" sz="1300" b="1" dirty="0">
                <a:latin typeface="Comic Sans MS" pitchFamily="66" charset="0"/>
              </a:rPr>
              <a:t>CURRICULUM</a:t>
            </a:r>
            <a:endParaRPr lang="en-US" sz="1300" dirty="0">
              <a:latin typeface="Comic Sans MS" pitchFamily="66" charset="0"/>
            </a:endParaRPr>
          </a:p>
          <a:p>
            <a:pPr lvl="1">
              <a:buFont typeface="Arial" pitchFamily="34" charset="0"/>
              <a:buChar char="•"/>
            </a:pPr>
            <a:r>
              <a:rPr lang="en-US" sz="1300" dirty="0">
                <a:latin typeface="Comic Sans MS" pitchFamily="66" charset="0"/>
              </a:rPr>
              <a:t> We will be holding a curriculum night within the first couple weeks of school. Attendance to this is important because I will be discussing this year’s curriculum as well as other important things we will be doing this year. You will be notified in advance when this is taking place. Please check your child’s agenda and take home folder for reminders!  </a:t>
            </a:r>
          </a:p>
          <a:p>
            <a:endParaRPr lang="en-US" sz="1300" dirty="0"/>
          </a:p>
          <a:p>
            <a:r>
              <a:rPr lang="en-US" sz="1300" b="1" dirty="0">
                <a:latin typeface="Comic Sans MS" pitchFamily="66" charset="0"/>
              </a:rPr>
              <a:t>EXTRA CREDIT</a:t>
            </a:r>
            <a:endParaRPr lang="en-US" sz="1300" dirty="0">
              <a:latin typeface="Comic Sans MS" pitchFamily="66" charset="0"/>
            </a:endParaRPr>
          </a:p>
          <a:p>
            <a:pPr lvl="1">
              <a:buFont typeface="Arial" pitchFamily="34" charset="0"/>
              <a:buChar char="•"/>
            </a:pPr>
            <a:r>
              <a:rPr lang="en-US" sz="1300" dirty="0">
                <a:latin typeface="Comic Sans MS" pitchFamily="66" charset="0"/>
              </a:rPr>
              <a:t> Students are not permitted to do extra credit independent self selected projects in order to help raise their grade. I do periodically give a few extra credit questions on tests. </a:t>
            </a:r>
            <a:endParaRPr lang="en-US" sz="1400" dirty="0">
              <a:latin typeface="Comic Sans MS" pitchFamily="66" charset="0"/>
            </a:endParaRPr>
          </a:p>
          <a:p>
            <a:endParaRPr lang="en-US" sz="1400" dirty="0">
              <a:latin typeface="Comic Sans MS" pitchFamily="66" charset="0"/>
            </a:endParaRPr>
          </a:p>
          <a:p>
            <a:r>
              <a:rPr lang="en-US" sz="1300" b="1" dirty="0">
                <a:latin typeface="Comic Sans MS" panose="030F0702030302020204" pitchFamily="66" charset="0"/>
              </a:rPr>
              <a:t>DONORS CHOOSE</a:t>
            </a:r>
          </a:p>
          <a:p>
            <a:pPr marL="628650" lvl="1" indent="-171450">
              <a:buFont typeface="Arial" panose="020B0604020202020204" pitchFamily="34" charset="0"/>
              <a:buChar char="•"/>
            </a:pPr>
            <a:r>
              <a:rPr lang="en-US" sz="1300" dirty="0">
                <a:latin typeface="Comic Sans MS" pitchFamily="66" charset="0"/>
              </a:rPr>
              <a:t>If you enjoy helping your child’s teacher get supplies/materials to help the students learning and educational experience for the school year check out </a:t>
            </a:r>
            <a:r>
              <a:rPr lang="en-US" sz="1300" dirty="0" smtClean="0">
                <a:latin typeface="Comic Sans MS" pitchFamily="66" charset="0"/>
                <a:hlinkClick r:id="rId2"/>
              </a:rPr>
              <a:t>www.donorschoose.com</a:t>
            </a:r>
            <a:r>
              <a:rPr lang="en-US" sz="1300" dirty="0">
                <a:latin typeface="Comic Sans MS" pitchFamily="66" charset="0"/>
              </a:rPr>
              <a:t>. Search your child’s teacher or teachers at Irwin and donate because we are always creating project to get funded!</a:t>
            </a:r>
          </a:p>
          <a:p>
            <a:endParaRPr lang="en-US" sz="1300" dirty="0">
              <a:latin typeface="Comic Sans MS" pitchFamily="66" charset="0"/>
            </a:endParaRPr>
          </a:p>
          <a:p>
            <a:endParaRPr lang="en-US" sz="1300" b="1" dirty="0">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279190"/>
          </a:xfrm>
          <a:prstGeom prst="rect">
            <a:avLst/>
          </a:prstGeom>
          <a:noFill/>
        </p:spPr>
        <p:txBody>
          <a:bodyPr wrap="square" rtlCol="0">
            <a:spAutoFit/>
          </a:bodyPr>
          <a:lstStyle/>
          <a:p>
            <a:r>
              <a:rPr lang="en-US" sz="1400" b="1" dirty="0"/>
              <a:t> </a:t>
            </a:r>
            <a:r>
              <a:rPr lang="en-US" sz="1400" b="1" dirty="0">
                <a:latin typeface="Comic Sans MS" pitchFamily="66" charset="0"/>
              </a:rPr>
              <a:t>WEBSITE </a:t>
            </a:r>
            <a:endParaRPr lang="en-US" sz="1400" dirty="0">
              <a:latin typeface="Comic Sans MS" pitchFamily="66" charset="0"/>
            </a:endParaRPr>
          </a:p>
          <a:p>
            <a:pPr lvl="1">
              <a:buFont typeface="Arial" pitchFamily="34" charset="0"/>
              <a:buChar char="•"/>
            </a:pPr>
            <a:r>
              <a:rPr lang="en-US" sz="1400" dirty="0">
                <a:latin typeface="Comic Sans MS" pitchFamily="66" charset="0"/>
              </a:rPr>
              <a:t> I have a classroom website that will serve as another communication tool between school and home. I will keep important materials and resources that pertain to this school year. Be sure to check it often! The website is: </a:t>
            </a:r>
            <a:r>
              <a:rPr lang="en-US" sz="1400" dirty="0">
                <a:latin typeface="Comic Sans MS" panose="030F0702030302020204" pitchFamily="66" charset="0"/>
                <a:hlinkClick r:id="rId2" action="ppaction://hlinkfile"/>
              </a:rPr>
              <a:t>schonourclasswebsite.weebly.com</a:t>
            </a:r>
            <a:r>
              <a:rPr lang="en-US" sz="1400" dirty="0">
                <a:latin typeface="Comic Sans MS" pitchFamily="66" charset="0"/>
              </a:rPr>
              <a:t>. In addition, please be sure to check the Irwin PTA website frequently for updates about important dates and announcements.</a:t>
            </a:r>
          </a:p>
          <a:p>
            <a:pPr lvl="1">
              <a:buFont typeface="Arial" pitchFamily="34" charset="0"/>
              <a:buChar char="•"/>
            </a:pPr>
            <a:endParaRPr lang="en-US" sz="1400" dirty="0">
              <a:latin typeface="Comic Sans MS" pitchFamily="66" charset="0"/>
            </a:endParaRPr>
          </a:p>
          <a:p>
            <a:r>
              <a:rPr lang="en-US" sz="1400" b="1" dirty="0">
                <a:latin typeface="Comic Sans MS" pitchFamily="66" charset="0"/>
              </a:rPr>
              <a:t>CLASSROOM NEWSLETTERS </a:t>
            </a:r>
            <a:endParaRPr lang="en-US" sz="1400" dirty="0">
              <a:latin typeface="Comic Sans MS" pitchFamily="66" charset="0"/>
            </a:endParaRPr>
          </a:p>
          <a:p>
            <a:pPr lvl="1">
              <a:buFont typeface="Arial" pitchFamily="34" charset="0"/>
              <a:buChar char="•"/>
            </a:pPr>
            <a:r>
              <a:rPr lang="en-US" sz="1400" dirty="0">
                <a:latin typeface="Comic Sans MS" pitchFamily="66" charset="0"/>
              </a:rPr>
              <a:t> I will be e-mailing out weekly newsletters. The purpose of these newsletters is to highlight what we did in class the previous week and also to tell you what we will be learning about in class the following week. I also include important dates and reminders in the newsletter such as test or quiz dates. If you do not have access to a computer or the internet at home or at work please let me know and I can send home a paper copy of the newsletter. Also, please make sure I have your most up to date e-mail address. If you are not receiving a weekly e-mail with a newsletter attached, it means I do not have your e-mail on my distribution list. Simply send in a note with your child with your e-mail address and I will add you to my list!</a:t>
            </a:r>
          </a:p>
          <a:p>
            <a:r>
              <a:rPr lang="en-US" sz="1400" dirty="0">
                <a:latin typeface="Comic Sans MS" pitchFamily="66" charset="0"/>
              </a:rPr>
              <a:t> </a:t>
            </a:r>
          </a:p>
          <a:p>
            <a:r>
              <a:rPr lang="en-US" sz="1400" b="1" dirty="0">
                <a:latin typeface="Comic Sans MS" pitchFamily="66" charset="0"/>
              </a:rPr>
              <a:t>WISH LIST</a:t>
            </a:r>
            <a:endParaRPr lang="en-US" sz="1400" dirty="0">
              <a:latin typeface="Comic Sans MS" pitchFamily="66" charset="0"/>
            </a:endParaRPr>
          </a:p>
          <a:p>
            <a:pPr lvl="1">
              <a:buFont typeface="Arial" pitchFamily="34" charset="0"/>
              <a:buChar char="•"/>
            </a:pPr>
            <a:r>
              <a:rPr lang="en-US" sz="1400" dirty="0">
                <a:latin typeface="Comic Sans MS" pitchFamily="66" charset="0"/>
              </a:rPr>
              <a:t> I have an Amazon Wish List located: </a:t>
            </a:r>
            <a:r>
              <a:rPr lang="en-US" sz="1400" dirty="0">
                <a:latin typeface="Comic Sans MS" panose="030F0702030302020204" pitchFamily="66" charset="0"/>
                <a:hlinkClick r:id="rId3"/>
              </a:rPr>
              <a:t>http://a.co/dXsKrXv</a:t>
            </a:r>
            <a:r>
              <a:rPr lang="en-US" sz="1400" dirty="0">
                <a:latin typeface="Comic Sans MS" panose="030F0702030302020204" pitchFamily="66" charset="0"/>
              </a:rPr>
              <a:t>. The purpose of this wish list is to let you know what classroom supplies or materials we are in need of. If you purchase something off the wish list simply send it in with your child the following day to school or have it delivered to school. This could be anything from supplies to books we are in need of! I will be updating this throughout the year.</a:t>
            </a:r>
          </a:p>
          <a:p>
            <a:pPr lvl="1">
              <a:buFont typeface="Arial" pitchFamily="34" charset="0"/>
              <a:buChar char="•"/>
            </a:pPr>
            <a:endParaRPr lang="en-US" sz="1400" dirty="0">
              <a:latin typeface="Comic Sans MS" panose="030F0702030302020204" pitchFamily="66" charset="0"/>
            </a:endParaRPr>
          </a:p>
          <a:p>
            <a:r>
              <a:rPr lang="en-US" sz="1400" b="1" dirty="0">
                <a:latin typeface="Comic Sans MS" pitchFamily="66" charset="0"/>
              </a:rPr>
              <a:t>CLASS MARBLES AND TABLE TEAM MARBLES</a:t>
            </a:r>
          </a:p>
          <a:p>
            <a:pPr lvl="1">
              <a:buFont typeface="Arial" pitchFamily="34" charset="0"/>
              <a:buChar char="•"/>
            </a:pPr>
            <a:r>
              <a:rPr lang="en-US" sz="1400" dirty="0">
                <a:latin typeface="Comic Sans MS" pitchFamily="66" charset="0"/>
              </a:rPr>
              <a:t> Anytime the entire class is caught doing the right thing, the class will earn a marble or a few marbles. Anytime the entire class is caught doing the wrong thing, they will lose marbles. As they earn marbles to fill up the jar, they will earn varying rewards. </a:t>
            </a:r>
          </a:p>
          <a:p>
            <a:pPr lvl="1">
              <a:buFont typeface="Arial" pitchFamily="34" charset="0"/>
              <a:buChar char="•"/>
            </a:pPr>
            <a:r>
              <a:rPr lang="en-US" sz="1400" dirty="0">
                <a:latin typeface="Comic Sans MS" pitchFamily="66" charset="0"/>
              </a:rPr>
              <a:t>In addition, each table team will have a marble bin. Each table team starts the week with 5 marbles. As the table team is doing the right thing they will earn marbles, and as they are not they will lose marbles. At the end of each week each member of the team with the most points earns $5</a:t>
            </a:r>
            <a:r>
              <a:rPr lang="en-US" sz="1300" b="1" dirty="0">
                <a:latin typeface="Comic Sans MS" panose="030F0702030302020204" pitchFamily="66" charset="0"/>
              </a:rPr>
              <a:t>. </a:t>
            </a:r>
            <a:endParaRPr lang="en-US" sz="1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16"/>
          <p:cNvGraphicFramePr>
            <a:graphicFrameLocks noGrp="1"/>
          </p:cNvGraphicFramePr>
          <p:nvPr>
            <p:ph idx="1"/>
            <p:extLst>
              <p:ext uri="{D42A27DB-BD31-4B8C-83A1-F6EECF244321}">
                <p14:modId xmlns:p14="http://schemas.microsoft.com/office/powerpoint/2010/main" val="756960611"/>
              </p:ext>
            </p:extLst>
          </p:nvPr>
        </p:nvGraphicFramePr>
        <p:xfrm>
          <a:off x="990600" y="53342"/>
          <a:ext cx="5713730" cy="873124"/>
        </p:xfrm>
        <a:graphic>
          <a:graphicData uri="http://schemas.openxmlformats.org/drawingml/2006/table">
            <a:tbl>
              <a:tblPr/>
              <a:tblGrid>
                <a:gridCol w="5713730">
                  <a:extLst>
                    <a:ext uri="{9D8B030D-6E8A-4147-A177-3AD203B41FA5}">
                      <a16:colId xmlns:a16="http://schemas.microsoft.com/office/drawing/2014/main" val="20000"/>
                    </a:ext>
                  </a:extLst>
                </a:gridCol>
              </a:tblGrid>
              <a:tr h="873124">
                <a:tc>
                  <a:txBody>
                    <a:bodyPr/>
                    <a:lstStyle/>
                    <a:p>
                      <a:pPr marL="457200" marR="0" algn="ctr">
                        <a:spcBef>
                          <a:spcPts val="0"/>
                        </a:spcBef>
                        <a:spcAft>
                          <a:spcPts val="0"/>
                        </a:spcAft>
                      </a:pPr>
                      <a:r>
                        <a:rPr lang="en-US" sz="1600" b="1" u="sng" dirty="0">
                          <a:latin typeface="Comic Sans MS"/>
                          <a:ea typeface="Times New Roman"/>
                        </a:rPr>
                        <a:t>5</a:t>
                      </a:r>
                      <a:r>
                        <a:rPr lang="en-US" sz="1600" b="1" u="sng" baseline="30000" dirty="0">
                          <a:latin typeface="Comic Sans MS"/>
                          <a:ea typeface="Times New Roman"/>
                        </a:rPr>
                        <a:t>th</a:t>
                      </a:r>
                      <a:r>
                        <a:rPr lang="en-US" sz="1600" b="1" u="sng" dirty="0">
                          <a:latin typeface="Comic Sans MS"/>
                          <a:ea typeface="Times New Roman"/>
                        </a:rPr>
                        <a:t> Grade Grading Policy</a:t>
                      </a:r>
                      <a:endParaRPr lang="en-US" sz="1200" dirty="0">
                        <a:latin typeface="Times New Roman"/>
                        <a:ea typeface="Times New Roman"/>
                      </a:endParaRPr>
                    </a:p>
                    <a:p>
                      <a:pPr marL="457200" marR="0" algn="ctr">
                        <a:spcBef>
                          <a:spcPts val="0"/>
                        </a:spcBef>
                        <a:spcAft>
                          <a:spcPts val="0"/>
                        </a:spcAft>
                      </a:pPr>
                      <a:r>
                        <a:rPr lang="en-US" sz="1400" b="1" dirty="0">
                          <a:latin typeface="Comic Sans MS"/>
                          <a:ea typeface="Times New Roman"/>
                        </a:rPr>
                        <a:t>Believe it or not, preparing for your child’s future </a:t>
                      </a:r>
                      <a:endParaRPr lang="en-US" sz="1200" dirty="0">
                        <a:latin typeface="Times New Roman"/>
                        <a:ea typeface="Times New Roman"/>
                      </a:endParaRPr>
                    </a:p>
                    <a:p>
                      <a:pPr marL="457200" marR="0" algn="ctr">
                        <a:spcBef>
                          <a:spcPts val="0"/>
                        </a:spcBef>
                        <a:spcAft>
                          <a:spcPts val="0"/>
                        </a:spcAft>
                      </a:pPr>
                      <a:r>
                        <a:rPr lang="en-US" sz="1400" b="1" dirty="0">
                          <a:latin typeface="Comic Sans MS"/>
                          <a:ea typeface="Times New Roman"/>
                        </a:rPr>
                        <a:t>starts in elementary school!</a:t>
                      </a:r>
                      <a:endParaRPr lang="en-US" sz="1200" dirty="0">
                        <a:latin typeface="Times New Roman"/>
                        <a:ea typeface="Times New Roman"/>
                      </a:endParaRPr>
                    </a:p>
                  </a:txBody>
                  <a:tcPr marL="68580" marR="68580" marT="0" marB="0" anchor="ctr">
                    <a:lnL w="76200" cap="flat" cmpd="dbl"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40700973"/>
              </p:ext>
            </p:extLst>
          </p:nvPr>
        </p:nvGraphicFramePr>
        <p:xfrm>
          <a:off x="4191000" y="4419600"/>
          <a:ext cx="2514600" cy="2133600"/>
        </p:xfrm>
        <a:graphic>
          <a:graphicData uri="http://schemas.openxmlformats.org/drawingml/2006/table">
            <a:tbl>
              <a:tblPr/>
              <a:tblGrid>
                <a:gridCol w="2514600">
                  <a:extLst>
                    <a:ext uri="{9D8B030D-6E8A-4147-A177-3AD203B41FA5}">
                      <a16:colId xmlns:a16="http://schemas.microsoft.com/office/drawing/2014/main" val="20000"/>
                    </a:ext>
                  </a:extLst>
                </a:gridCol>
              </a:tblGrid>
              <a:tr h="2133600">
                <a:tc>
                  <a:txBody>
                    <a:bodyPr/>
                    <a:lstStyle/>
                    <a:p>
                      <a:pPr marL="0" marR="0" algn="ctr">
                        <a:spcBef>
                          <a:spcPts val="0"/>
                        </a:spcBef>
                        <a:spcAft>
                          <a:spcPts val="0"/>
                        </a:spcAft>
                      </a:pPr>
                      <a:r>
                        <a:rPr lang="en-US" sz="1100" b="1" u="sng" dirty="0">
                          <a:latin typeface="Comic Sans MS"/>
                          <a:ea typeface="Times New Roman"/>
                        </a:rPr>
                        <a:t>CMS Grading Scale</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The grading scale is as follows:</a:t>
                      </a:r>
                      <a:endParaRPr lang="en-US" sz="1200" dirty="0">
                        <a:latin typeface="Times New Roman"/>
                        <a:ea typeface="Times New Roman"/>
                      </a:endParaRPr>
                    </a:p>
                    <a:p>
                      <a:pPr marL="0" marR="0" algn="ctr">
                        <a:spcBef>
                          <a:spcPts val="0"/>
                        </a:spcBef>
                        <a:spcAft>
                          <a:spcPts val="0"/>
                        </a:spcAft>
                      </a:pPr>
                      <a:endParaRPr lang="en-US" sz="1600" dirty="0">
                        <a:latin typeface="Comic Sans MS"/>
                        <a:ea typeface="Times New Roman"/>
                      </a:endParaRPr>
                    </a:p>
                    <a:p>
                      <a:pPr marL="0" marR="0" algn="ctr">
                        <a:spcBef>
                          <a:spcPts val="0"/>
                        </a:spcBef>
                        <a:spcAft>
                          <a:spcPts val="0"/>
                        </a:spcAft>
                      </a:pPr>
                      <a:r>
                        <a:rPr lang="en-US" sz="1600" dirty="0">
                          <a:latin typeface="Comic Sans MS"/>
                          <a:ea typeface="Times New Roman"/>
                        </a:rPr>
                        <a:t>A = 90-100</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B = 80-89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C = 70-79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D = 60-69</a:t>
                      </a:r>
                      <a:endParaRPr lang="en-US" sz="1200" dirty="0">
                        <a:latin typeface="Times New Roman"/>
                        <a:ea typeface="Times New Roman"/>
                      </a:endParaRPr>
                    </a:p>
                    <a:p>
                      <a:pPr marL="0" marR="0" algn="ctr">
                        <a:spcBef>
                          <a:spcPts val="0"/>
                        </a:spcBef>
                        <a:spcAft>
                          <a:spcPts val="0"/>
                        </a:spcAft>
                      </a:pPr>
                      <a:r>
                        <a:rPr lang="en-US" sz="1600" dirty="0">
                          <a:latin typeface="Comic Sans MS"/>
                          <a:ea typeface="Times New Roman"/>
                        </a:rPr>
                        <a:t>F = 59 and below</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nvGraphicFramePr>
        <p:xfrm>
          <a:off x="152400" y="4419600"/>
          <a:ext cx="3954780" cy="2165350"/>
        </p:xfrm>
        <a:graphic>
          <a:graphicData uri="http://schemas.openxmlformats.org/drawingml/2006/table">
            <a:tbl>
              <a:tblPr/>
              <a:tblGrid>
                <a:gridCol w="3954780">
                  <a:extLst>
                    <a:ext uri="{9D8B030D-6E8A-4147-A177-3AD203B41FA5}">
                      <a16:colId xmlns:a16="http://schemas.microsoft.com/office/drawing/2014/main" val="20000"/>
                    </a:ext>
                  </a:extLst>
                </a:gridCol>
              </a:tblGrid>
              <a:tr h="2165350">
                <a:tc>
                  <a:txBody>
                    <a:bodyPr/>
                    <a:lstStyle/>
                    <a:p>
                      <a:pPr marL="0" marR="0" algn="ctr">
                        <a:spcBef>
                          <a:spcPts val="0"/>
                        </a:spcBef>
                        <a:spcAft>
                          <a:spcPts val="0"/>
                        </a:spcAft>
                      </a:pPr>
                      <a:r>
                        <a:rPr lang="en-US" sz="1100" b="1" u="sng" dirty="0">
                          <a:latin typeface="Comic Sans MS"/>
                          <a:ea typeface="Times New Roman"/>
                        </a:rPr>
                        <a:t>What do the letters mean?</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A - Your child exceeds expectations and is performing above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B - Your child meets expectations and is performing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C - Your child inconsistently meets expectations and performs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D - Your child rarely meets expectations and rarely performs at grade level.</a:t>
                      </a:r>
                      <a:endParaRPr lang="en-US" sz="1200" dirty="0">
                        <a:latin typeface="Times New Roman"/>
                        <a:ea typeface="Times New Roman"/>
                      </a:endParaRPr>
                    </a:p>
                    <a:p>
                      <a:pPr marL="0" marR="0" algn="l">
                        <a:spcBef>
                          <a:spcPts val="0"/>
                        </a:spcBef>
                        <a:spcAft>
                          <a:spcPts val="0"/>
                        </a:spcAft>
                      </a:pPr>
                      <a:r>
                        <a:rPr lang="en-US" sz="1200" dirty="0">
                          <a:latin typeface="Comic Sans MS"/>
                          <a:ea typeface="Times New Roman"/>
                        </a:rPr>
                        <a:t>F - Your child is not performing at grade level.</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534325403"/>
              </p:ext>
            </p:extLst>
          </p:nvPr>
        </p:nvGraphicFramePr>
        <p:xfrm>
          <a:off x="152400" y="1066800"/>
          <a:ext cx="6553200" cy="647921"/>
        </p:xfrm>
        <a:graphic>
          <a:graphicData uri="http://schemas.openxmlformats.org/drawingml/2006/table">
            <a:tbl>
              <a:tblPr/>
              <a:tblGrid>
                <a:gridCol w="6553200">
                  <a:extLst>
                    <a:ext uri="{9D8B030D-6E8A-4147-A177-3AD203B41FA5}">
                      <a16:colId xmlns:a16="http://schemas.microsoft.com/office/drawing/2014/main" val="20000"/>
                    </a:ext>
                  </a:extLst>
                </a:gridCol>
              </a:tblGrid>
              <a:tr h="647921">
                <a:tc>
                  <a:txBody>
                    <a:bodyPr/>
                    <a:lstStyle/>
                    <a:p>
                      <a:pPr marL="0" marR="0" algn="l">
                        <a:spcBef>
                          <a:spcPts val="0"/>
                        </a:spcBef>
                        <a:spcAft>
                          <a:spcPts val="0"/>
                        </a:spcAft>
                      </a:pPr>
                      <a:r>
                        <a:rPr lang="en-US" sz="1050" b="1" dirty="0">
                          <a:latin typeface="Comic Sans MS"/>
                          <a:ea typeface="Times New Roman"/>
                        </a:rPr>
                        <a:t>It is true, the journey to a successful future begins now!!  Especially in today’s economy, it is important to set your child on the right path now! If at</a:t>
                      </a:r>
                      <a:r>
                        <a:rPr lang="en-US" sz="1050" b="1" baseline="0" dirty="0">
                          <a:latin typeface="Comic Sans MS"/>
                          <a:ea typeface="Times New Roman"/>
                        </a:rPr>
                        <a:t> any point you have any questions or concerns about your child’s grades</a:t>
                      </a:r>
                      <a:r>
                        <a:rPr lang="en-US" sz="1050" b="1" dirty="0">
                          <a:latin typeface="Comic Sans MS"/>
                          <a:ea typeface="Times New Roman"/>
                        </a:rPr>
                        <a:t>, please do not hesitate to contact me.  Please do not wait until your child’s report card if you have any questions at all.  </a:t>
                      </a:r>
                      <a:endParaRPr lang="en-US" sz="1050" dirty="0">
                        <a:latin typeface="Times New Roman"/>
                        <a:ea typeface="Times New Roman"/>
                      </a:endParaRPr>
                    </a:p>
                  </a:txBody>
                  <a:tcPr marL="43382" marR="43382"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437043498"/>
              </p:ext>
            </p:extLst>
          </p:nvPr>
        </p:nvGraphicFramePr>
        <p:xfrm>
          <a:off x="228600" y="2133600"/>
          <a:ext cx="2590800" cy="1600199"/>
        </p:xfrm>
        <a:graphic>
          <a:graphicData uri="http://schemas.openxmlformats.org/drawingml/2006/table">
            <a:tbl>
              <a:tblPr/>
              <a:tblGrid>
                <a:gridCol w="2590800">
                  <a:extLst>
                    <a:ext uri="{9D8B030D-6E8A-4147-A177-3AD203B41FA5}">
                      <a16:colId xmlns:a16="http://schemas.microsoft.com/office/drawing/2014/main" val="20000"/>
                    </a:ext>
                  </a:extLst>
                </a:gridCol>
              </a:tblGrid>
              <a:tr h="1600199">
                <a:tc>
                  <a:txBody>
                    <a:bodyPr/>
                    <a:lstStyle/>
                    <a:p>
                      <a:pPr marL="0" marR="0" algn="ctr">
                        <a:spcBef>
                          <a:spcPts val="0"/>
                        </a:spcBef>
                        <a:spcAft>
                          <a:spcPts val="0"/>
                        </a:spcAft>
                      </a:pPr>
                      <a:r>
                        <a:rPr lang="en-US" sz="1100" b="1" dirty="0">
                          <a:latin typeface="Comic Sans MS"/>
                          <a:ea typeface="Times New Roman"/>
                        </a:rPr>
                        <a:t>How will my child earn his/her grade?</a:t>
                      </a:r>
                      <a:endParaRPr lang="en-US" sz="1100" dirty="0">
                        <a:latin typeface="Times New Roman"/>
                        <a:ea typeface="Times New Roman"/>
                      </a:endParaRPr>
                    </a:p>
                    <a:p>
                      <a:pPr marL="0" marR="0" algn="l">
                        <a:spcBef>
                          <a:spcPts val="0"/>
                        </a:spcBef>
                        <a:spcAft>
                          <a:spcPts val="0"/>
                        </a:spcAft>
                      </a:pPr>
                      <a:r>
                        <a:rPr lang="en-US" sz="1100" dirty="0">
                          <a:latin typeface="Comic Sans MS"/>
                          <a:ea typeface="Times New Roman"/>
                        </a:rPr>
                        <a:t>Students will have a variety of assessments that we use to grade them. They will earn their grade by in class assignments, completeness</a:t>
                      </a:r>
                      <a:r>
                        <a:rPr lang="en-US" sz="1100" baseline="0" dirty="0">
                          <a:latin typeface="Comic Sans MS"/>
                          <a:ea typeface="Times New Roman"/>
                        </a:rPr>
                        <a:t> of homework</a:t>
                      </a:r>
                      <a:r>
                        <a:rPr lang="en-US" sz="1100" dirty="0">
                          <a:latin typeface="Comic Sans MS"/>
                          <a:ea typeface="Times New Roman"/>
                        </a:rPr>
                        <a:t>, quizzes, tests, assignments with</a:t>
                      </a:r>
                      <a:r>
                        <a:rPr lang="en-US" sz="1100" baseline="0" dirty="0">
                          <a:latin typeface="Comic Sans MS"/>
                          <a:ea typeface="Times New Roman"/>
                        </a:rPr>
                        <a:t> </a:t>
                      </a:r>
                      <a:r>
                        <a:rPr lang="en-US" sz="1100" dirty="0">
                          <a:latin typeface="Comic Sans MS"/>
                          <a:ea typeface="Times New Roman"/>
                        </a:rPr>
                        <a:t>rubrics, and projects.  </a:t>
                      </a:r>
                      <a:endParaRPr lang="en-US" sz="1100" dirty="0">
                        <a:latin typeface="Times New Roman"/>
                        <a:ea typeface="Times New Roman"/>
                      </a:endParaRPr>
                    </a:p>
                  </a:txBody>
                  <a:tcPr marL="43962" marR="43962"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4093977929"/>
              </p:ext>
            </p:extLst>
          </p:nvPr>
        </p:nvGraphicFramePr>
        <p:xfrm>
          <a:off x="228600" y="6705601"/>
          <a:ext cx="6477000" cy="2209800"/>
        </p:xfrm>
        <a:graphic>
          <a:graphicData uri="http://schemas.openxmlformats.org/drawingml/2006/table">
            <a:tbl>
              <a:tblPr/>
              <a:tblGrid>
                <a:gridCol w="6477000">
                  <a:extLst>
                    <a:ext uri="{9D8B030D-6E8A-4147-A177-3AD203B41FA5}">
                      <a16:colId xmlns:a16="http://schemas.microsoft.com/office/drawing/2014/main" val="20000"/>
                    </a:ext>
                  </a:extLst>
                </a:gridCol>
              </a:tblGrid>
              <a:tr h="2209800">
                <a:tc>
                  <a:txBody>
                    <a:bodyPr/>
                    <a:lstStyle/>
                    <a:p>
                      <a:pPr marL="0" marR="0" algn="ctr">
                        <a:spcBef>
                          <a:spcPts val="0"/>
                        </a:spcBef>
                        <a:spcAft>
                          <a:spcPts val="0"/>
                        </a:spcAft>
                      </a:pPr>
                      <a:r>
                        <a:rPr lang="en-US" sz="1200" b="1" u="sng" dirty="0">
                          <a:latin typeface="Comic Sans MS"/>
                          <a:ea typeface="Times New Roman"/>
                        </a:rPr>
                        <a:t>How can YOU help?</a:t>
                      </a:r>
                      <a:endParaRPr lang="en-US" sz="1200" dirty="0">
                        <a:latin typeface="Times New Roman"/>
                        <a:ea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Be your child’s advocate.  Check over all work that comes home in their Thursday folder and contact me if you have any concerns.</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Review and go over all work that is below standard with your child and remind them of the expectations.</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Review material that is being taught.  Help your child with things they do not understand.</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Make sure your child is studying before a test or quiz.</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Monitor your child’s homework.  </a:t>
                      </a:r>
                      <a:endParaRPr lang="en-US" sz="1200" dirty="0">
                        <a:latin typeface="Times New Roman"/>
                        <a:ea typeface="Times New Roman"/>
                        <a:cs typeface="Times New Roman"/>
                      </a:endParaRPr>
                    </a:p>
                    <a:p>
                      <a:pPr marL="342900" marR="0" lvl="0" indent="-342900" algn="l">
                        <a:spcBef>
                          <a:spcPts val="0"/>
                        </a:spcBef>
                        <a:spcAft>
                          <a:spcPts val="0"/>
                        </a:spcAft>
                        <a:buFont typeface="Arial"/>
                        <a:buChar char="•"/>
                        <a:tabLst>
                          <a:tab pos="457200" algn="l"/>
                        </a:tabLst>
                      </a:pPr>
                      <a:r>
                        <a:rPr lang="en-US" sz="1200" dirty="0">
                          <a:latin typeface="Comic Sans MS"/>
                          <a:ea typeface="Times New Roman"/>
                          <a:cs typeface="Times New Roman"/>
                        </a:rPr>
                        <a:t>Read with your child!  Success in school begins with reading comprehension.</a:t>
                      </a:r>
                      <a:endParaRPr lang="en-US" sz="1200" dirty="0">
                        <a:latin typeface="Times New Roman"/>
                        <a:ea typeface="Times New Roman"/>
                        <a:cs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584903566"/>
              </p:ext>
            </p:extLst>
          </p:nvPr>
        </p:nvGraphicFramePr>
        <p:xfrm>
          <a:off x="2971800" y="1981200"/>
          <a:ext cx="3733800" cy="2171700"/>
        </p:xfrm>
        <a:graphic>
          <a:graphicData uri="http://schemas.openxmlformats.org/drawingml/2006/table">
            <a:tbl>
              <a:tblPr/>
              <a:tblGrid>
                <a:gridCol w="3733800">
                  <a:extLst>
                    <a:ext uri="{9D8B030D-6E8A-4147-A177-3AD203B41FA5}">
                      <a16:colId xmlns:a16="http://schemas.microsoft.com/office/drawing/2014/main" val="20000"/>
                    </a:ext>
                  </a:extLst>
                </a:gridCol>
              </a:tblGrid>
              <a:tr h="2171700">
                <a:tc>
                  <a:txBody>
                    <a:bodyPr/>
                    <a:lstStyle/>
                    <a:p>
                      <a:pPr marL="0" marR="0" algn="ctr">
                        <a:spcBef>
                          <a:spcPts val="0"/>
                        </a:spcBef>
                        <a:spcAft>
                          <a:spcPts val="0"/>
                        </a:spcAft>
                      </a:pPr>
                      <a:r>
                        <a:rPr lang="en-US" sz="1100" b="1" u="sng" dirty="0">
                          <a:latin typeface="Comic Sans MS"/>
                          <a:ea typeface="Times New Roman"/>
                        </a:rPr>
                        <a:t>Parent Portal</a:t>
                      </a:r>
                      <a:endParaRPr lang="en-US" sz="1200" dirty="0">
                        <a:latin typeface="Times New Roman"/>
                        <a:ea typeface="Times New Roman"/>
                      </a:endParaRPr>
                    </a:p>
                    <a:p>
                      <a:pPr marL="0" marR="0" algn="l">
                        <a:spcBef>
                          <a:spcPts val="0"/>
                        </a:spcBef>
                        <a:spcAft>
                          <a:spcPts val="0"/>
                        </a:spcAft>
                      </a:pPr>
                      <a:r>
                        <a:rPr lang="en-US" sz="1100" dirty="0">
                          <a:latin typeface="Comic Sans MS"/>
                          <a:ea typeface="Times New Roman"/>
                        </a:rPr>
                        <a:t>CMS provides Parent Portal, a user-friendly Web application to help parents and families become more involved in education. Parents can check their child’s attendance reports and grades from any computer at any time. Parent Portal is a computer-access program that helps parents track their children’s progress in school. It is available to parents of all CMS students.  Parents may obtain a login and password to Parent Portal when their student has been enrolled in a CMS school.  Visit the school website for directions on how to do this. </a:t>
                      </a:r>
                      <a:endParaRPr lang="en-US" sz="1200" dirty="0">
                        <a:latin typeface="Times New Roman"/>
                        <a:ea typeface="Times New Roman"/>
                      </a:endParaRPr>
                    </a:p>
                  </a:txBody>
                  <a:tcPr marL="68580" marR="68580" marT="0" marB="0">
                    <a:lnL w="12700" cap="flat" cmpd="sng" algn="ctr">
                      <a:solidFill>
                        <a:srgbClr val="000000"/>
                      </a:solidFill>
                      <a:prstDash val="dash"/>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053" name="Rectangle 5"/>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descr="j0217698"/>
          <p:cNvPicPr>
            <a:picLocks noChangeAspect="1" noChangeArrowheads="1"/>
          </p:cNvPicPr>
          <p:nvPr/>
        </p:nvPicPr>
        <p:blipFill>
          <a:blip r:embed="rId2" cstate="print"/>
          <a:srcRect/>
          <a:stretch>
            <a:fillRect/>
          </a:stretch>
        </p:blipFill>
        <p:spPr bwMode="auto">
          <a:xfrm>
            <a:off x="0" y="0"/>
            <a:ext cx="914400" cy="889000"/>
          </a:xfrm>
          <a:prstGeom prst="rect">
            <a:avLst/>
          </a:prstGeom>
          <a:noFill/>
        </p:spPr>
      </p:pic>
      <p:sp>
        <p:nvSpPr>
          <p:cNvPr id="2054" name="Rectangle 6"/>
          <p:cNvSpPr>
            <a:spLocks noChangeArrowheads="1"/>
          </p:cNvSpPr>
          <p:nvPr/>
        </p:nvSpPr>
        <p:spPr bwMode="auto">
          <a:xfrm>
            <a:off x="0" y="45720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87029418"/>
              </p:ext>
            </p:extLst>
          </p:nvPr>
        </p:nvGraphicFramePr>
        <p:xfrm>
          <a:off x="1524000" y="148770"/>
          <a:ext cx="5029200" cy="918030"/>
        </p:xfrm>
        <a:graphic>
          <a:graphicData uri="http://schemas.openxmlformats.org/drawingml/2006/table">
            <a:tbl>
              <a:tblPr/>
              <a:tblGrid>
                <a:gridCol w="5029200">
                  <a:extLst>
                    <a:ext uri="{9D8B030D-6E8A-4147-A177-3AD203B41FA5}">
                      <a16:colId xmlns:a16="http://schemas.microsoft.com/office/drawing/2014/main" val="20000"/>
                    </a:ext>
                  </a:extLst>
                </a:gridCol>
              </a:tblGrid>
              <a:tr h="918030">
                <a:tc>
                  <a:txBody>
                    <a:bodyPr/>
                    <a:lstStyle/>
                    <a:p>
                      <a:pPr marL="0" marR="0" algn="ctr">
                        <a:spcBef>
                          <a:spcPts val="0"/>
                        </a:spcBef>
                        <a:spcAft>
                          <a:spcPts val="0"/>
                        </a:spcAft>
                      </a:pPr>
                      <a:endParaRPr lang="en-US" sz="600" b="1" dirty="0">
                        <a:solidFill>
                          <a:srgbClr val="000000"/>
                        </a:solidFill>
                        <a:latin typeface="Comic Sans MS"/>
                        <a:ea typeface="Times New Roman"/>
                        <a:cs typeface="Tahoma"/>
                      </a:endParaRPr>
                    </a:p>
                    <a:p>
                      <a:pPr marL="0" marR="0" algn="ctr">
                        <a:spcBef>
                          <a:spcPts val="0"/>
                        </a:spcBef>
                        <a:spcAft>
                          <a:spcPts val="0"/>
                        </a:spcAft>
                      </a:pPr>
                      <a:r>
                        <a:rPr lang="en-US" sz="1600" b="1" dirty="0">
                          <a:solidFill>
                            <a:srgbClr val="000000"/>
                          </a:solidFill>
                          <a:latin typeface="Kristen ITC" panose="03050502040202030202" pitchFamily="66" charset="0"/>
                          <a:ea typeface="Times New Roman"/>
                          <a:cs typeface="Tahoma"/>
                        </a:rPr>
                        <a:t>5</a:t>
                      </a:r>
                      <a:r>
                        <a:rPr lang="en-US" sz="1600" b="1" baseline="30000" dirty="0">
                          <a:solidFill>
                            <a:srgbClr val="000000"/>
                          </a:solidFill>
                          <a:latin typeface="Kristen ITC" panose="03050502040202030202" pitchFamily="66" charset="0"/>
                          <a:ea typeface="Times New Roman"/>
                          <a:cs typeface="Tahoma"/>
                        </a:rPr>
                        <a:t>th</a:t>
                      </a:r>
                      <a:r>
                        <a:rPr lang="en-US" sz="1600" b="1" dirty="0">
                          <a:solidFill>
                            <a:srgbClr val="000000"/>
                          </a:solidFill>
                          <a:latin typeface="Kristen ITC" panose="03050502040202030202" pitchFamily="66" charset="0"/>
                          <a:ea typeface="Times New Roman"/>
                          <a:cs typeface="Tahoma"/>
                        </a:rPr>
                        <a:t> Grade Homework Policy</a:t>
                      </a:r>
                      <a:endParaRPr lang="en-US" sz="1600" dirty="0">
                        <a:latin typeface="Kristen ITC" panose="03050502040202030202" pitchFamily="66" charset="0"/>
                        <a:ea typeface="Times New Roman"/>
                      </a:endParaRPr>
                    </a:p>
                    <a:p>
                      <a:pPr marL="0" marR="0" algn="ctr">
                        <a:spcBef>
                          <a:spcPts val="0"/>
                        </a:spcBef>
                        <a:spcAft>
                          <a:spcPts val="0"/>
                        </a:spcAft>
                      </a:pPr>
                      <a:r>
                        <a:rPr lang="en-US" sz="1050" dirty="0">
                          <a:latin typeface="Kristen ITC" panose="03050502040202030202" pitchFamily="66" charset="0"/>
                          <a:ea typeface="Times New Roman"/>
                        </a:rPr>
                        <a:t>Homework is an important part of a student’s success in the classroom. It reinforces key concepts taught in class as well as teaches independence and responsibility.</a:t>
                      </a:r>
                    </a:p>
                  </a:txBody>
                  <a:tcPr marL="68580" marR="68580" marT="0" marB="0">
                    <a:lnL w="76200" cap="flat" cmpd="dbl" algn="ctr">
                      <a:solidFill>
                        <a:srgbClr val="000000"/>
                      </a:solidFill>
                      <a:prstDash val="solid"/>
                      <a:round/>
                      <a:headEnd type="none" w="med" len="med"/>
                      <a:tailEnd type="none" w="med" len="med"/>
                    </a:lnL>
                    <a:lnR w="76200" cap="flat" cmpd="dbl" algn="ctr">
                      <a:solidFill>
                        <a:srgbClr val="000000"/>
                      </a:solidFill>
                      <a:prstDash val="solid"/>
                      <a:round/>
                      <a:headEnd type="none" w="med" len="med"/>
                      <a:tailEnd type="none" w="med" len="med"/>
                    </a:lnR>
                    <a:lnT w="76200" cap="flat" cmpd="dbl" algn="ctr">
                      <a:solidFill>
                        <a:srgbClr val="000000"/>
                      </a:solidFill>
                      <a:prstDash val="solid"/>
                      <a:round/>
                      <a:headEnd type="none" w="med" len="med"/>
                      <a:tailEnd type="none" w="med" len="med"/>
                    </a:lnT>
                    <a:lnB w="762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5" name="Picture 1" descr="http://2.bp.blogspot.com/-rQXdrjsnRzw/TbCuTG9MBvI/AAAAAAAALBY/bdtfezS5PW8/s200/pencil.png"/>
          <p:cNvPicPr>
            <a:picLocks noChangeAspect="1" noChangeArrowheads="1"/>
          </p:cNvPicPr>
          <p:nvPr/>
        </p:nvPicPr>
        <p:blipFill>
          <a:blip r:embed="rId2" r:link="rId3" cstate="print"/>
          <a:srcRect/>
          <a:stretch>
            <a:fillRect/>
          </a:stretch>
        </p:blipFill>
        <p:spPr bwMode="auto">
          <a:xfrm>
            <a:off x="228600" y="106363"/>
            <a:ext cx="960437" cy="960437"/>
          </a:xfrm>
          <a:prstGeom prst="rect">
            <a:avLst/>
          </a:prstGeom>
          <a:noFill/>
        </p:spPr>
      </p:pic>
      <p:sp>
        <p:nvSpPr>
          <p:cNvPr id="6" name="TextBox 5"/>
          <p:cNvSpPr txBox="1"/>
          <p:nvPr/>
        </p:nvSpPr>
        <p:spPr>
          <a:xfrm>
            <a:off x="0" y="1143000"/>
            <a:ext cx="6858000" cy="7725192"/>
          </a:xfrm>
          <a:prstGeom prst="rect">
            <a:avLst/>
          </a:prstGeom>
          <a:noFill/>
        </p:spPr>
        <p:txBody>
          <a:bodyPr wrap="square" rtlCol="0">
            <a:spAutoFit/>
          </a:bodyPr>
          <a:lstStyle/>
          <a:p>
            <a:pPr lvl="0" defTabSz="457200"/>
            <a:r>
              <a:rPr lang="en-US" sz="1200" b="1" u="sng" dirty="0">
                <a:solidFill>
                  <a:prstClr val="black"/>
                </a:solidFill>
                <a:latin typeface="Kristen ITC" panose="03050502040202030202" pitchFamily="66" charset="0"/>
              </a:rPr>
              <a:t>What is the policy?</a:t>
            </a:r>
          </a:p>
          <a:p>
            <a:pPr lvl="0" defTabSz="457200"/>
            <a:r>
              <a:rPr lang="en-US" sz="1100" dirty="0">
                <a:solidFill>
                  <a:prstClr val="black"/>
                </a:solidFill>
                <a:latin typeface="Kristen ITC" panose="03050502040202030202" pitchFamily="66" charset="0"/>
              </a:rPr>
              <a:t>In 5</a:t>
            </a:r>
            <a:r>
              <a:rPr lang="en-US" sz="1100" baseline="30000" dirty="0">
                <a:solidFill>
                  <a:prstClr val="black"/>
                </a:solidFill>
                <a:latin typeface="Kristen ITC" panose="03050502040202030202" pitchFamily="66" charset="0"/>
              </a:rPr>
              <a:t>th</a:t>
            </a:r>
            <a:r>
              <a:rPr lang="en-US" sz="1100" dirty="0">
                <a:solidFill>
                  <a:prstClr val="black"/>
                </a:solidFill>
                <a:latin typeface="Kristen ITC" panose="03050502040202030202" pitchFamily="66" charset="0"/>
              </a:rPr>
              <a:t> grade, students will receive a homework packet consisting of math, reading response, and word work on Monday and it will be due each Friday. If your child is absent the day the homework is due, it will be due the day they return. If your child is absent the day the homework is given out, they may have an additional day per day they are out as long as an excuse note is provided within 24 hours of their return. In addition, students should be reading each night – this should be recorded in their agenda and signed by a parent. </a:t>
            </a:r>
            <a:r>
              <a:rPr lang="en-US" sz="1100" b="1" dirty="0">
                <a:solidFill>
                  <a:prstClr val="black"/>
                </a:solidFill>
                <a:latin typeface="Kristen ITC" panose="03050502040202030202" pitchFamily="66" charset="0"/>
              </a:rPr>
              <a:t>Students will receive a weekly homework grade based solely on completeness of the homework assignments.</a:t>
            </a:r>
            <a:r>
              <a:rPr lang="en-US" sz="1100" dirty="0">
                <a:solidFill>
                  <a:prstClr val="black"/>
                </a:solidFill>
                <a:latin typeface="Kristen ITC" panose="03050502040202030202" pitchFamily="66" charset="0"/>
              </a:rPr>
              <a:t> This means if your child completes all of their homework (no matter how much of it is correct) they will receive an informal grade of 100%, if they complete 85% of their homework that grade will be an 85%, and so on.</a:t>
            </a:r>
          </a:p>
          <a:p>
            <a:pPr lvl="0" defTabSz="457200"/>
            <a:r>
              <a:rPr lang="en-US" sz="1100" b="1" dirty="0">
                <a:solidFill>
                  <a:prstClr val="black"/>
                </a:solidFill>
                <a:latin typeface="Kristen ITC" panose="03050502040202030202" pitchFamily="66" charset="0"/>
              </a:rPr>
              <a:t>*FYI – Students will be given some time(s) during the day to work on their homework and get some of it done while at school. </a:t>
            </a:r>
          </a:p>
          <a:p>
            <a:pPr lvl="0" defTabSz="457200"/>
            <a:endParaRPr lang="en-US" sz="1200" dirty="0">
              <a:solidFill>
                <a:prstClr val="black"/>
              </a:solidFill>
              <a:latin typeface="Kristen ITC" panose="03050502040202030202" pitchFamily="66" charset="0"/>
            </a:endParaRPr>
          </a:p>
          <a:p>
            <a:pPr lvl="0" defTabSz="457200"/>
            <a:r>
              <a:rPr lang="en-US" sz="1200" b="1" u="sng" dirty="0">
                <a:solidFill>
                  <a:prstClr val="black"/>
                </a:solidFill>
                <a:latin typeface="Kristen ITC" panose="03050502040202030202" pitchFamily="66" charset="0"/>
              </a:rPr>
              <a:t>Late Policy – for homework and classwork</a:t>
            </a:r>
          </a:p>
          <a:p>
            <a:pPr lvl="0" defTabSz="457200"/>
            <a:r>
              <a:rPr lang="en-US" sz="1100" dirty="0">
                <a:solidFill>
                  <a:prstClr val="black"/>
                </a:solidFill>
                <a:latin typeface="Kristen ITC" panose="03050502040202030202" pitchFamily="66" charset="0"/>
              </a:rPr>
              <a:t>Homework and classwork grades will drop one letter grade per day that it is late. Below you will find the highest possible grade a student could get based on how late it is. </a:t>
            </a:r>
            <a:r>
              <a:rPr lang="en-US" sz="1100" b="1" dirty="0">
                <a:solidFill>
                  <a:prstClr val="black"/>
                </a:solidFill>
                <a:latin typeface="Kristen ITC" panose="03050502040202030202" pitchFamily="66" charset="0"/>
              </a:rPr>
              <a:t>Please note: it could be less than this grade if the homework or classwork assignment is late and incomplete.</a:t>
            </a:r>
          </a:p>
          <a:p>
            <a:pPr lvl="0" algn="ctr" defTabSz="457200"/>
            <a:r>
              <a:rPr lang="en-US" sz="1100" dirty="0">
                <a:solidFill>
                  <a:prstClr val="black"/>
                </a:solidFill>
                <a:latin typeface="Kristen ITC" panose="03050502040202030202" pitchFamily="66" charset="0"/>
              </a:rPr>
              <a:t>1 day late – 89%</a:t>
            </a:r>
          </a:p>
          <a:p>
            <a:pPr lvl="0" algn="ctr" defTabSz="457200"/>
            <a:r>
              <a:rPr lang="en-US" sz="1100" dirty="0">
                <a:solidFill>
                  <a:prstClr val="black"/>
                </a:solidFill>
                <a:latin typeface="Kristen ITC" panose="03050502040202030202" pitchFamily="66" charset="0"/>
              </a:rPr>
              <a:t>2 days late – 79%</a:t>
            </a:r>
          </a:p>
          <a:p>
            <a:pPr lvl="0" algn="ctr" defTabSz="457200"/>
            <a:r>
              <a:rPr lang="en-US" sz="1100" dirty="0">
                <a:solidFill>
                  <a:prstClr val="black"/>
                </a:solidFill>
                <a:latin typeface="Kristen ITC" panose="03050502040202030202" pitchFamily="66" charset="0"/>
              </a:rPr>
              <a:t>3 days late – 69%</a:t>
            </a:r>
          </a:p>
          <a:p>
            <a:pPr lvl="0" defTabSz="457200"/>
            <a:r>
              <a:rPr lang="en-US" sz="1100" dirty="0">
                <a:solidFill>
                  <a:prstClr val="black"/>
                </a:solidFill>
                <a:latin typeface="Kristen ITC" panose="03050502040202030202" pitchFamily="66" charset="0"/>
              </a:rPr>
              <a:t>Late assignments will not be accepted after the 3</a:t>
            </a:r>
            <a:r>
              <a:rPr lang="en-US" sz="1100" baseline="30000" dirty="0">
                <a:solidFill>
                  <a:prstClr val="black"/>
                </a:solidFill>
                <a:latin typeface="Kristen ITC" panose="03050502040202030202" pitchFamily="66" charset="0"/>
              </a:rPr>
              <a:t>rd</a:t>
            </a:r>
            <a:r>
              <a:rPr lang="en-US" sz="1100" dirty="0">
                <a:solidFill>
                  <a:prstClr val="black"/>
                </a:solidFill>
                <a:latin typeface="Kristen ITC" panose="03050502040202030202" pitchFamily="66" charset="0"/>
              </a:rPr>
              <a:t> day and will go in as a 0%. </a:t>
            </a:r>
          </a:p>
          <a:p>
            <a:pPr lvl="0" defTabSz="457200"/>
            <a:endParaRPr lang="en-US" sz="1200" dirty="0">
              <a:solidFill>
                <a:prstClr val="black"/>
              </a:solidFill>
              <a:latin typeface="Kristen ITC" panose="03050502040202030202" pitchFamily="66" charset="0"/>
            </a:endParaRPr>
          </a:p>
          <a:p>
            <a:pPr lvl="0" defTabSz="457200"/>
            <a:r>
              <a:rPr lang="en-US" sz="1200" b="1" u="sng" dirty="0">
                <a:solidFill>
                  <a:prstClr val="black"/>
                </a:solidFill>
                <a:latin typeface="Kristen ITC" panose="03050502040202030202" pitchFamily="66" charset="0"/>
              </a:rPr>
              <a:t>Projects</a:t>
            </a:r>
          </a:p>
          <a:p>
            <a:pPr lvl="0" defTabSz="457200"/>
            <a:r>
              <a:rPr lang="en-US" sz="1100" dirty="0">
                <a:solidFill>
                  <a:prstClr val="black"/>
                </a:solidFill>
                <a:latin typeface="Kristen ITC" panose="03050502040202030202" pitchFamily="66" charset="0"/>
              </a:rPr>
              <a:t>Students will receive one long term project per quarter. </a:t>
            </a:r>
            <a:r>
              <a:rPr lang="en-US" sz="1100" dirty="0">
                <a:solidFill>
                  <a:srgbClr val="000000"/>
                </a:solidFill>
                <a:latin typeface="Kristen ITC" panose="03050502040202030202" pitchFamily="66" charset="0"/>
                <a:ea typeface="Times New Roman"/>
                <a:cs typeface="Tahoma"/>
              </a:rPr>
              <a:t>A letter will be sent home notifying parents and students of the requirements, grading rubric, and due date(s) of these projects ahead of time. Late projects will drop one letter grade per day that it is late – this will follow the same pattern as late homework assignments. </a:t>
            </a:r>
          </a:p>
          <a:p>
            <a:pPr lvl="0" defTabSz="457200"/>
            <a:endParaRPr lang="en-US" sz="1200" dirty="0">
              <a:solidFill>
                <a:srgbClr val="000000"/>
              </a:solidFill>
              <a:latin typeface="Kristen ITC" panose="03050502040202030202" pitchFamily="66" charset="0"/>
              <a:cs typeface="Tahoma"/>
            </a:endParaRPr>
          </a:p>
          <a:p>
            <a:pPr lvl="0" defTabSz="457200"/>
            <a:r>
              <a:rPr lang="en-US" sz="1200" b="1" u="sng" dirty="0">
                <a:solidFill>
                  <a:srgbClr val="000000"/>
                </a:solidFill>
                <a:latin typeface="Kristen ITC" panose="03050502040202030202" pitchFamily="66" charset="0"/>
                <a:cs typeface="Tahoma"/>
              </a:rPr>
              <a:t>What can I do to support my child?</a:t>
            </a:r>
          </a:p>
          <a:p>
            <a:pPr marL="342900" lvl="0" indent="-342900" defTabSz="457200">
              <a:buFont typeface="Symbol"/>
              <a:buChar char=""/>
              <a:tabLst>
                <a:tab pos="342900" algn="l"/>
              </a:tabLst>
            </a:pPr>
            <a:r>
              <a:rPr lang="en-US" sz="1100" dirty="0">
                <a:solidFill>
                  <a:srgbClr val="000000"/>
                </a:solidFill>
                <a:latin typeface="Kristen ITC" panose="03050502040202030202" pitchFamily="66" charset="0"/>
                <a:ea typeface="Times New Roman"/>
                <a:cs typeface="Tahoma"/>
              </a:rPr>
              <a:t>Have a specific time and place for your child to complete their homework.</a:t>
            </a:r>
            <a:endParaRPr lang="en-US" sz="1100" dirty="0">
              <a:solidFill>
                <a:prstClr val="black"/>
              </a:solidFill>
              <a:latin typeface="Kristen ITC" panose="03050502040202030202" pitchFamily="66" charset="0"/>
              <a:ea typeface="Times New Roman"/>
            </a:endParaRPr>
          </a:p>
          <a:p>
            <a:pPr marL="342900" lvl="0" indent="-342900" defTabSz="457200">
              <a:buFont typeface="Symbol"/>
              <a:buChar char=""/>
              <a:tabLst>
                <a:tab pos="342900" algn="l"/>
              </a:tabLst>
            </a:pPr>
            <a:r>
              <a:rPr lang="en-US" sz="1100" dirty="0">
                <a:solidFill>
                  <a:srgbClr val="000000"/>
                </a:solidFill>
                <a:latin typeface="Kristen ITC" panose="03050502040202030202" pitchFamily="66" charset="0"/>
                <a:ea typeface="Times New Roman"/>
                <a:cs typeface="Tahoma"/>
              </a:rPr>
              <a:t>Supply them with a comfortable and quiet place to complete their homework.</a:t>
            </a:r>
            <a:endParaRPr lang="en-US" sz="1100" dirty="0">
              <a:solidFill>
                <a:prstClr val="black"/>
              </a:solidFill>
              <a:latin typeface="Kristen ITC" panose="03050502040202030202" pitchFamily="66" charset="0"/>
              <a:ea typeface="Times New Roman"/>
            </a:endParaRPr>
          </a:p>
          <a:p>
            <a:pPr marL="342900" lvl="0" indent="-342900" defTabSz="457200">
              <a:buFont typeface="Symbol"/>
              <a:buChar char=""/>
              <a:tabLst>
                <a:tab pos="342900" algn="l"/>
              </a:tabLst>
            </a:pPr>
            <a:r>
              <a:rPr lang="en-US" sz="1100" dirty="0">
                <a:solidFill>
                  <a:srgbClr val="000000"/>
                </a:solidFill>
                <a:latin typeface="Kristen ITC" panose="03050502040202030202" pitchFamily="66" charset="0"/>
                <a:ea typeface="Times New Roman"/>
                <a:cs typeface="Tahoma"/>
              </a:rPr>
              <a:t>Help them with their homework only when needed.</a:t>
            </a:r>
            <a:endParaRPr lang="en-US" sz="1100" dirty="0">
              <a:solidFill>
                <a:prstClr val="black"/>
              </a:solidFill>
              <a:latin typeface="Kristen ITC" panose="03050502040202030202" pitchFamily="66" charset="0"/>
              <a:ea typeface="Times New Roman"/>
            </a:endParaRPr>
          </a:p>
          <a:p>
            <a:pPr marL="342900" lvl="0" indent="-342900" defTabSz="457200">
              <a:buFont typeface="Symbol"/>
              <a:buChar char=""/>
              <a:tabLst>
                <a:tab pos="342900" algn="l"/>
              </a:tabLst>
            </a:pPr>
            <a:r>
              <a:rPr lang="en-US" sz="1100" dirty="0">
                <a:solidFill>
                  <a:srgbClr val="000000"/>
                </a:solidFill>
                <a:latin typeface="Kristen ITC" panose="03050502040202030202" pitchFamily="66" charset="0"/>
                <a:ea typeface="Times New Roman"/>
                <a:cs typeface="Tahoma"/>
              </a:rPr>
              <a:t>If they are having trouble encourage them to look in their notebooks (that may go home as needed) for answers before they ask for help.</a:t>
            </a:r>
            <a:endParaRPr lang="en-US" sz="1100" dirty="0">
              <a:solidFill>
                <a:prstClr val="black"/>
              </a:solidFill>
              <a:latin typeface="Kristen ITC" panose="03050502040202030202" pitchFamily="66" charset="0"/>
              <a:ea typeface="Times New Roman"/>
            </a:endParaRPr>
          </a:p>
          <a:p>
            <a:pPr marL="342900" lvl="0" indent="-342900" defTabSz="457200">
              <a:buFont typeface="Symbol"/>
              <a:buChar char=""/>
              <a:tabLst>
                <a:tab pos="342900" algn="l"/>
              </a:tabLst>
            </a:pPr>
            <a:r>
              <a:rPr lang="en-US" sz="1100" dirty="0">
                <a:solidFill>
                  <a:srgbClr val="000000"/>
                </a:solidFill>
                <a:latin typeface="Kristen ITC" panose="03050502040202030202" pitchFamily="66" charset="0"/>
                <a:ea typeface="Times New Roman"/>
                <a:cs typeface="Tahoma"/>
              </a:rPr>
              <a:t>Look over homework for completeness and correctness when they are finished. </a:t>
            </a:r>
            <a:endParaRPr lang="en-US" sz="1100" dirty="0">
              <a:solidFill>
                <a:prstClr val="black"/>
              </a:solidFill>
              <a:latin typeface="Kristen ITC" panose="03050502040202030202" pitchFamily="66" charset="0"/>
              <a:ea typeface="Times New Roman"/>
            </a:endParaRPr>
          </a:p>
          <a:p>
            <a:pPr marL="342900" lvl="0" indent="-342900" defTabSz="457200">
              <a:buFont typeface="Symbol"/>
              <a:buChar char=""/>
              <a:tabLst>
                <a:tab pos="342900" algn="l"/>
              </a:tabLst>
            </a:pPr>
            <a:r>
              <a:rPr lang="en-US" sz="1100" dirty="0">
                <a:solidFill>
                  <a:prstClr val="black"/>
                </a:solidFill>
                <a:latin typeface="Kristen ITC" panose="03050502040202030202" pitchFamily="66" charset="0"/>
                <a:ea typeface="Times New Roman"/>
              </a:rPr>
              <a:t>Don’t just give them the answer if they need help, explain how you got the answer. </a:t>
            </a:r>
          </a:p>
          <a:p>
            <a:pPr marL="342900" lvl="0" indent="-342900" defTabSz="457200">
              <a:buFont typeface="Symbol"/>
              <a:buChar char=""/>
              <a:tabLst>
                <a:tab pos="342900" algn="l"/>
              </a:tabLst>
            </a:pPr>
            <a:r>
              <a:rPr lang="en-US" sz="1100" b="1" dirty="0">
                <a:solidFill>
                  <a:prstClr val="black"/>
                </a:solidFill>
                <a:latin typeface="Kristen ITC" panose="03050502040202030202" pitchFamily="66" charset="0"/>
                <a:ea typeface="Times New Roman"/>
              </a:rPr>
              <a:t>If you and your child are confused about a particular question have them circle it and we will go over it. They will not be penalized as long as they make an attempt to answer the question and I am notified of the confusion.</a:t>
            </a:r>
          </a:p>
          <a:p>
            <a:pPr marL="342900" lvl="0" indent="-342900" defTabSz="457200">
              <a:buFont typeface="Symbol"/>
              <a:buChar char=""/>
              <a:tabLst>
                <a:tab pos="342900" algn="l"/>
              </a:tabLst>
            </a:pPr>
            <a:endParaRPr lang="en-US" sz="1100" b="1" dirty="0">
              <a:solidFill>
                <a:prstClr val="black"/>
              </a:solidFill>
              <a:latin typeface="Kristen ITC" panose="03050502040202030202" pitchFamily="66" charset="0"/>
              <a:ea typeface="Times New Roman"/>
            </a:endParaRPr>
          </a:p>
          <a:p>
            <a:pPr lvl="0" algn="ctr" defTabSz="457200">
              <a:tabLst>
                <a:tab pos="342900" algn="l"/>
              </a:tabLst>
            </a:pPr>
            <a:r>
              <a:rPr lang="en-US" sz="1300" b="1" dirty="0">
                <a:solidFill>
                  <a:prstClr val="black"/>
                </a:solidFill>
                <a:latin typeface="Kristen ITC" panose="03050502040202030202" pitchFamily="66" charset="0"/>
                <a:ea typeface="Times New Roman"/>
              </a:rPr>
              <a:t>Please do not hesitate to reach out to me if your child is really struggling with their homework so that I may help them!</a:t>
            </a:r>
          </a:p>
          <a:p>
            <a:endParaRPr lang="en-US" sz="1200" dirty="0">
              <a:latin typeface="Kristen ITC" panose="03050502040202030202" pitchFamily="66" charset="0"/>
            </a:endParaRPr>
          </a:p>
        </p:txBody>
      </p:sp>
    </p:spTree>
    <p:extLst>
      <p:ext uri="{BB962C8B-B14F-4D97-AF65-F5344CB8AC3E}">
        <p14:creationId xmlns:p14="http://schemas.microsoft.com/office/powerpoint/2010/main" val="943560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5489</TotalTime>
  <Words>1831</Words>
  <Application>Microsoft Office PowerPoint</Application>
  <PresentationFormat>On-screen Show (4:3)</PresentationFormat>
  <Paragraphs>201</Paragraphs>
  <Slides>11</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11</vt:i4>
      </vt:variant>
    </vt:vector>
  </HeadingPairs>
  <TitlesOfParts>
    <vt:vector size="22" baseType="lpstr">
      <vt:lpstr>Arial</vt:lpstr>
      <vt:lpstr>Arial Black</vt:lpstr>
      <vt:lpstr>Calibri</vt:lpstr>
      <vt:lpstr>Comic Sans MS</vt:lpstr>
      <vt:lpstr>KG When Oceans Rise</vt:lpstr>
      <vt:lpstr>Kristen ITC</vt:lpstr>
      <vt:lpstr>Symbol</vt:lpstr>
      <vt:lpstr>Tahoma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Third Grade Handbook</dc:title>
  <dc:creator>user</dc:creator>
  <cp:lastModifiedBy>Fisher, Christine M.</cp:lastModifiedBy>
  <cp:revision>67</cp:revision>
  <cp:lastPrinted>2018-08-27T02:08:28Z</cp:lastPrinted>
  <dcterms:created xsi:type="dcterms:W3CDTF">2014-08-22T01:34:52Z</dcterms:created>
  <dcterms:modified xsi:type="dcterms:W3CDTF">2018-08-27T02:09:47Z</dcterms:modified>
</cp:coreProperties>
</file>